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slideLayouts/slideLayout1.xml" ContentType="application/vnd.openxmlformats-officedocument.presentationml.slideLayout+xml"/>
  <Default Extension="vsdx" ContentType="application/vnd.ms-visio.drawing"/>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Default Extension="vml" ContentType="application/vnd.openxmlformats-officedocument.vmlDrawing"/>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0"/>
  </p:notesMasterIdLst>
  <p:sldIdLst>
    <p:sldId id="256" r:id="rId2"/>
    <p:sldId id="260" r:id="rId3"/>
    <p:sldId id="266" r:id="rId4"/>
    <p:sldId id="293" r:id="rId5"/>
    <p:sldId id="311" r:id="rId6"/>
    <p:sldId id="267" r:id="rId7"/>
    <p:sldId id="261" r:id="rId8"/>
    <p:sldId id="270" r:id="rId9"/>
    <p:sldId id="310" r:id="rId10"/>
    <p:sldId id="275" r:id="rId11"/>
    <p:sldId id="312" r:id="rId12"/>
    <p:sldId id="313" r:id="rId13"/>
    <p:sldId id="308" r:id="rId14"/>
    <p:sldId id="314" r:id="rId15"/>
    <p:sldId id="276" r:id="rId16"/>
    <p:sldId id="280" r:id="rId17"/>
    <p:sldId id="281" r:id="rId18"/>
    <p:sldId id="265" r:id="rId19"/>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791">
          <p15:clr>
            <a:srgbClr val="A4A3A4"/>
          </p15:clr>
        </p15:guide>
        <p15:guide id="2" orient="horz" pos="3157">
          <p15:clr>
            <a:srgbClr val="A4A3A4"/>
          </p15:clr>
        </p15:guide>
        <p15:guide id="3" pos="3779">
          <p15:clr>
            <a:srgbClr val="A4A3A4"/>
          </p15:clr>
        </p15:guide>
        <p15:guide id="4" pos="451">
          <p15:clr>
            <a:srgbClr val="A4A3A4"/>
          </p15:clr>
        </p15:guide>
        <p15:guide id="5" pos="724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6F7A"/>
    <a:srgbClr val="425860"/>
    <a:srgbClr val="398E3D"/>
    <a:srgbClr val="FF6D00"/>
    <a:srgbClr val="F1F5F8"/>
    <a:srgbClr val="F9F9F9"/>
    <a:srgbClr val="2C7130"/>
    <a:srgbClr val="CC5600"/>
    <a:srgbClr val="FB7716"/>
    <a:srgbClr val="44566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94674"/>
  </p:normalViewPr>
  <p:slideViewPr>
    <p:cSldViewPr snapToGrid="0" snapToObjects="1">
      <p:cViewPr varScale="1">
        <p:scale>
          <a:sx n="61" d="100"/>
          <a:sy n="61" d="100"/>
        </p:scale>
        <p:origin x="-102" y="-720"/>
      </p:cViewPr>
      <p:guideLst>
        <p:guide orient="horz" pos="1791"/>
        <p:guide orient="horz" pos="3157"/>
        <p:guide pos="3779"/>
        <p:guide pos="451"/>
        <p:guide pos="7242"/>
      </p:guideLst>
    </p:cSldViewPr>
  </p:slideViewPr>
  <p:notesTextViewPr>
    <p:cViewPr>
      <p:scale>
        <a:sx n="1" d="1"/>
        <a:sy n="1" d="1"/>
      </p:scale>
      <p:origin x="0" y="0"/>
    </p:cViewPr>
  </p:notesTextViewPr>
  <p:sorterViewPr>
    <p:cViewPr varScale="1">
      <p:scale>
        <a:sx n="1" d="1"/>
        <a:sy n="1" d="1"/>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jpeg>
</file>

<file path=ppt/media/image10.png>
</file>

<file path=ppt/media/image2.jpe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310C7-34AD-4809-85FC-EC5926D1B62B}" type="datetimeFigureOut">
              <a:rPr lang="zh-CN" altLang="en-US" smtClean="0"/>
              <a:pPr/>
              <a:t>2023/3/6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62265C-CFB5-4B78-A429-8BCFC2FD0A7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11</a:t>
            </a:fld>
            <a:endParaRPr lang="zh-CN" altLang="en-US"/>
          </a:p>
        </p:txBody>
      </p:sp>
    </p:spTree>
    <p:extLst>
      <p:ext uri="{BB962C8B-B14F-4D97-AF65-F5344CB8AC3E}">
        <p14:creationId xmlns:p14="http://schemas.microsoft.com/office/powerpoint/2010/main" xmlns="" val="41894523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12</a:t>
            </a:fld>
            <a:endParaRPr lang="zh-CN" altLang="en-US"/>
          </a:p>
        </p:txBody>
      </p:sp>
    </p:spTree>
    <p:extLst>
      <p:ext uri="{BB962C8B-B14F-4D97-AF65-F5344CB8AC3E}">
        <p14:creationId xmlns:p14="http://schemas.microsoft.com/office/powerpoint/2010/main" xmlns="" val="20637154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13</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14</a:t>
            </a:fld>
            <a:endParaRPr lang="zh-CN" altLang="en-US"/>
          </a:p>
        </p:txBody>
      </p:sp>
    </p:spTree>
    <p:extLst>
      <p:ext uri="{BB962C8B-B14F-4D97-AF65-F5344CB8AC3E}">
        <p14:creationId xmlns:p14="http://schemas.microsoft.com/office/powerpoint/2010/main" xmlns="" val="486868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15</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17</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bg>
      <p:bgPr>
        <a:solidFill>
          <a:srgbClr val="546F7A"/>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atin typeface="Segoe UI Light" panose="020B0502040204020203" charset="0"/>
                <a:ea typeface="Segoe UI Light" panose="020B0502040204020203" charset="0"/>
                <a:cs typeface="Segoe UI Light" panose="020B0502040204020203"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latin typeface="Segoe UI Light" panose="020B0502040204020203" charset="0"/>
                <a:ea typeface="Segoe UI Light" panose="020B0502040204020203" charset="0"/>
                <a:cs typeface="Segoe UI Light" panose="020B0502040204020203" charset="0"/>
              </a:defRPr>
            </a:lvl1pPr>
          </a:lstStyle>
          <a:p>
            <a:pPr lvl="0"/>
            <a:r>
              <a:rPr kumimoji="1" lang="en-US" altLang="zh-CN" dirty="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atin typeface="Segoe UI Light" panose="020B0502040204020203" charset="0"/>
                <a:ea typeface="Segoe UI Light" panose="020B0502040204020203" charset="0"/>
                <a:cs typeface="Segoe UI Light" panose="020B0502040204020203" charset="0"/>
              </a:defRPr>
            </a:lvl1pPr>
          </a:lstStyle>
          <a:p>
            <a:r>
              <a:rPr kumimoji="1" lang="en-US" altLang="zh-CN" sz="1600" b="1" dirty="0"/>
              <a:t>LOGO&amp;PIC</a:t>
            </a:r>
            <a:r>
              <a:rPr kumimoji="1" lang="zh-CN" altLang="en-US" sz="1600" b="1" dirty="0"/>
              <a:t> </a:t>
            </a:r>
            <a:r>
              <a:rPr kumimoji="1" lang="en-US" altLang="zh-CN" sz="1600" b="1" dirty="0"/>
              <a:t>HERE</a:t>
            </a:r>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779417" y="3723640"/>
            <a:ext cx="10511988" cy="769441"/>
          </a:xfrm>
          <a:prstGeom prst="rect">
            <a:avLst/>
          </a:prstGeom>
        </p:spPr>
        <p:txBody>
          <a:bodyPr wrap="square">
            <a:spAutoFit/>
          </a:bodyPr>
          <a:lstStyle/>
          <a:p>
            <a:pPr algn="ctr"/>
            <a:r>
              <a:rPr lang="zh-CN" altLang="en-US" sz="4400" dirty="0" smtClean="0">
                <a:solidFill>
                  <a:schemeClr val="bg1"/>
                </a:solidFill>
              </a:rPr>
              <a:t>考</a:t>
            </a:r>
            <a:r>
              <a:rPr lang="zh-CN" altLang="en-US" sz="4400" dirty="0">
                <a:solidFill>
                  <a:schemeClr val="bg1"/>
                </a:solidFill>
              </a:rPr>
              <a:t>研互助交流系统</a:t>
            </a:r>
            <a:endParaRPr lang="en-US" altLang="zh-CN" sz="4400" b="1" dirty="0">
              <a:solidFill>
                <a:schemeClr val="bg1"/>
              </a:solidFill>
            </a:endParaRPr>
          </a:p>
        </p:txBody>
      </p:sp>
      <p:grpSp>
        <p:nvGrpSpPr>
          <p:cNvPr id="21" name="组合 20"/>
          <p:cNvGrpSpPr/>
          <p:nvPr/>
        </p:nvGrpSpPr>
        <p:grpSpPr>
          <a:xfrm>
            <a:off x="4769529" y="541051"/>
            <a:ext cx="2638414" cy="2624498"/>
            <a:chOff x="4769529" y="541051"/>
            <a:chExt cx="2638414" cy="2624498"/>
          </a:xfrm>
        </p:grpSpPr>
        <p:grpSp>
          <p:nvGrpSpPr>
            <p:cNvPr id="3" name="Group 74"/>
            <p:cNvGrpSpPr>
              <a:grpSpLocks noChangeAspect="1"/>
            </p:cNvGrpSpPr>
            <p:nvPr/>
          </p:nvGrpSpPr>
          <p:grpSpPr bwMode="auto">
            <a:xfrm>
              <a:off x="4769529" y="541051"/>
              <a:ext cx="2638414" cy="2624498"/>
              <a:chOff x="5429" y="2125"/>
              <a:chExt cx="569" cy="566"/>
            </a:xfrm>
            <a:solidFill>
              <a:schemeClr val="bg1"/>
            </a:solidFill>
          </p:grpSpPr>
          <p:sp>
            <p:nvSpPr>
              <p:cNvPr id="4"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椭圆 1"/>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a:solidFill>
                  <a:schemeClr val="bg1"/>
                </a:solidFill>
                <a:latin typeface="黑体" panose="02010609060101010101" charset="-122"/>
                <a:ea typeface="黑体" panose="02010609060101010101" charset="-122"/>
              </a:rPr>
              <a:t>网站首页界面图</a:t>
            </a:r>
            <a:endParaRPr lang="zh-CN" sz="3200" dirty="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8">
            <a:extLst>
              <a:ext uri="{FF2B5EF4-FFF2-40B4-BE49-F238E27FC236}">
                <a16:creationId xmlns:a16="http://schemas.microsoft.com/office/drawing/2014/main" xmlns="" id="{01338170-134D-02BC-19B6-96BD1C6DEA8A}"/>
              </a:ext>
            </a:extLst>
          </p:cNvPr>
          <p:cNvPicPr>
            <a:picLocks noChangeAspect="1"/>
          </p:cNvPicPr>
          <p:nvPr/>
        </p:nvPicPr>
        <p:blipFill>
          <a:blip r:embed="rId3"/>
          <a:stretch>
            <a:fillRect/>
          </a:stretch>
        </p:blipFill>
        <p:spPr>
          <a:xfrm>
            <a:off x="0" y="688491"/>
            <a:ext cx="12192000" cy="5838799"/>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a:solidFill>
                  <a:schemeClr val="bg1"/>
                </a:solidFill>
                <a:latin typeface="黑体" panose="02010609060101010101" charset="-122"/>
                <a:ea typeface="黑体" panose="02010609060101010101" charset="-122"/>
              </a:rPr>
              <a:t>院校信息界面图</a:t>
            </a:r>
            <a:endParaRPr lang="zh-CN" sz="3200" dirty="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a:extLst>
              <a:ext uri="{FF2B5EF4-FFF2-40B4-BE49-F238E27FC236}">
                <a16:creationId xmlns:a16="http://schemas.microsoft.com/office/drawing/2014/main" xmlns="" id="{1218170B-15D5-4706-CD16-5EABDBA4353D}"/>
              </a:ext>
            </a:extLst>
          </p:cNvPr>
          <p:cNvPicPr>
            <a:picLocks noChangeAspect="1"/>
          </p:cNvPicPr>
          <p:nvPr/>
        </p:nvPicPr>
        <p:blipFill>
          <a:blip r:embed="rId3"/>
          <a:stretch>
            <a:fillRect/>
          </a:stretch>
        </p:blipFill>
        <p:spPr>
          <a:xfrm>
            <a:off x="0" y="781624"/>
            <a:ext cx="12192000" cy="6183838"/>
          </a:xfrm>
          <a:prstGeom prst="rect">
            <a:avLst/>
          </a:prstGeom>
        </p:spPr>
      </p:pic>
    </p:spTree>
    <p:extLst>
      <p:ext uri="{BB962C8B-B14F-4D97-AF65-F5344CB8AC3E}">
        <p14:creationId xmlns:p14="http://schemas.microsoft.com/office/powerpoint/2010/main" xmlns="" val="3001487552"/>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a:solidFill>
                  <a:schemeClr val="bg1"/>
                </a:solidFill>
                <a:latin typeface="黑体" panose="02010609060101010101" charset="-122"/>
                <a:ea typeface="黑体" panose="02010609060101010101" charset="-122"/>
              </a:rPr>
              <a:t>备考经验界面图</a:t>
            </a:r>
            <a:endParaRPr lang="zh-CN" sz="3200" dirty="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8">
            <a:extLst>
              <a:ext uri="{FF2B5EF4-FFF2-40B4-BE49-F238E27FC236}">
                <a16:creationId xmlns:a16="http://schemas.microsoft.com/office/drawing/2014/main" xmlns="" id="{014F93FD-C6DB-308C-9A2C-930A8590996E}"/>
              </a:ext>
            </a:extLst>
          </p:cNvPr>
          <p:cNvPicPr>
            <a:picLocks noChangeAspect="1"/>
          </p:cNvPicPr>
          <p:nvPr/>
        </p:nvPicPr>
        <p:blipFill>
          <a:blip r:embed="rId3"/>
          <a:stretch>
            <a:fillRect/>
          </a:stretch>
        </p:blipFill>
        <p:spPr>
          <a:xfrm>
            <a:off x="0" y="734584"/>
            <a:ext cx="12192000" cy="5886481"/>
          </a:xfrm>
          <a:prstGeom prst="rect">
            <a:avLst/>
          </a:prstGeom>
        </p:spPr>
      </p:pic>
    </p:spTree>
    <p:extLst>
      <p:ext uri="{BB962C8B-B14F-4D97-AF65-F5344CB8AC3E}">
        <p14:creationId xmlns:p14="http://schemas.microsoft.com/office/powerpoint/2010/main" xmlns="" val="3256223851"/>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a:solidFill>
                  <a:schemeClr val="bg1"/>
                </a:solidFill>
                <a:latin typeface="黑体" panose="02010609060101010101" charset="-122"/>
                <a:ea typeface="黑体" panose="02010609060101010101" charset="-122"/>
              </a:rPr>
              <a:t>管理员功能界面图</a:t>
            </a: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a:extLst>
              <a:ext uri="{FF2B5EF4-FFF2-40B4-BE49-F238E27FC236}">
                <a16:creationId xmlns:a16="http://schemas.microsoft.com/office/drawing/2014/main" xmlns="" id="{43176493-54E7-DD00-0741-3635A354B5D8}"/>
              </a:ext>
            </a:extLst>
          </p:cNvPr>
          <p:cNvPicPr>
            <a:picLocks noChangeAspect="1"/>
          </p:cNvPicPr>
          <p:nvPr/>
        </p:nvPicPr>
        <p:blipFill>
          <a:blip r:embed="rId3"/>
          <a:stretch>
            <a:fillRect/>
          </a:stretch>
        </p:blipFill>
        <p:spPr>
          <a:xfrm>
            <a:off x="0" y="985473"/>
            <a:ext cx="12192000" cy="5358394"/>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a:solidFill>
                  <a:schemeClr val="bg1"/>
                </a:solidFill>
                <a:latin typeface="黑体" panose="02010609060101010101" charset="-122"/>
                <a:ea typeface="黑体" panose="02010609060101010101" charset="-122"/>
              </a:rPr>
              <a:t>用户功能界面图</a:t>
            </a: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8">
            <a:extLst>
              <a:ext uri="{FF2B5EF4-FFF2-40B4-BE49-F238E27FC236}">
                <a16:creationId xmlns:a16="http://schemas.microsoft.com/office/drawing/2014/main" xmlns="" id="{ACCBCD83-5579-94FA-888D-97FCE74C6E02}"/>
              </a:ext>
            </a:extLst>
          </p:cNvPr>
          <p:cNvPicPr>
            <a:picLocks noChangeAspect="1"/>
          </p:cNvPicPr>
          <p:nvPr/>
        </p:nvPicPr>
        <p:blipFill>
          <a:blip r:embed="rId3"/>
          <a:stretch>
            <a:fillRect/>
          </a:stretch>
        </p:blipFill>
        <p:spPr>
          <a:xfrm>
            <a:off x="0" y="1247134"/>
            <a:ext cx="12192000" cy="4363731"/>
          </a:xfrm>
          <a:prstGeom prst="rect">
            <a:avLst/>
          </a:prstGeom>
        </p:spPr>
      </p:pic>
    </p:spTree>
    <p:extLst>
      <p:ext uri="{BB962C8B-B14F-4D97-AF65-F5344CB8AC3E}">
        <p14:creationId xmlns:p14="http://schemas.microsoft.com/office/powerpoint/2010/main" xmlns="" val="2776701520"/>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 name="文本框 2"/>
          <p:cNvSpPr txBox="1"/>
          <p:nvPr/>
        </p:nvSpPr>
        <p:spPr>
          <a:xfrm>
            <a:off x="71610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rPr>
              <a:t>系统测试</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3" name="矩形 22"/>
          <p:cNvSpPr/>
          <p:nvPr/>
        </p:nvSpPr>
        <p:spPr>
          <a:xfrm>
            <a:off x="257207" y="1371600"/>
            <a:ext cx="11015980" cy="1631216"/>
          </a:xfrm>
          <a:prstGeom prst="rect">
            <a:avLst/>
          </a:prstGeom>
        </p:spPr>
        <p:txBody>
          <a:bodyPr wrap="square">
            <a:spAutoFit/>
          </a:bodyPr>
          <a:lstStyle/>
          <a:p>
            <a:r>
              <a:rPr lang="zh-CN" altLang="en-US" sz="2000" dirty="0"/>
              <a:t>     系统测试是检验软件产品是否满足预期需求，确保产品无缺陷的重要手段。系统测试侧重于评估系统是否满足指定的要求，并帮助检查整个系统的功能性需求。通过对系统功能和非功能两个方面的测试用例进行分析与比较可以发现软件存在的问题以及需要改进之处。软件可靠性设计是一项系统性工程，涉及到多个学科领域，因此其难度较大。测试将侧重于功能测试，这是黑盒测试的一部分，黑盒测试的重点是用户提供的要求，而不是系统的实际代码。</a:t>
            </a:r>
            <a:endParaRPr lang="zh-CN" altLang="zh-CN" sz="2000" dirty="0"/>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 name="文本框 2"/>
          <p:cNvSpPr txBox="1"/>
          <p:nvPr/>
        </p:nvSpPr>
        <p:spPr>
          <a:xfrm>
            <a:off x="764360" y="100511"/>
            <a:ext cx="3418173" cy="583565"/>
          </a:xfrm>
          <a:prstGeom prst="rect">
            <a:avLst/>
          </a:prstGeom>
          <a:noFill/>
        </p:spPr>
        <p:txBody>
          <a:bodyPr wrap="square" rtlCol="0">
            <a:spAutoFit/>
          </a:bodyPr>
          <a:lstStyle/>
          <a:p>
            <a:pPr marR="0" indent="0" defTabSz="914400" fontAlgn="auto">
              <a:lnSpc>
                <a:spcPct val="100000"/>
              </a:lnSpc>
              <a:spcBef>
                <a:spcPts val="0"/>
              </a:spcBef>
              <a:spcAft>
                <a:spcPts val="0"/>
              </a:spcAft>
              <a:buClrTx/>
              <a:buSzTx/>
              <a:buFontTx/>
              <a:buNone/>
              <a:defRPr/>
            </a:pPr>
            <a:r>
              <a:rPr kumimoji="0" lang="zh-CN" altLang="en-US" sz="3200" b="0" i="0" kern="0" cap="none" spc="0" normalizeH="0" baseline="0" noProof="0" dirty="0">
                <a:solidFill>
                  <a:schemeClr val="bg1"/>
                </a:solidFill>
                <a:latin typeface="黑体" panose="02010609060101010101" charset="-122"/>
                <a:ea typeface="黑体" panose="02010609060101010101" charset="-122"/>
              </a:rPr>
              <a:t>结论</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0" name="文本框 99"/>
          <p:cNvSpPr txBox="1"/>
          <p:nvPr/>
        </p:nvSpPr>
        <p:spPr>
          <a:xfrm>
            <a:off x="563880" y="920750"/>
            <a:ext cx="11064240" cy="3477875"/>
          </a:xfrm>
          <a:prstGeom prst="rect">
            <a:avLst/>
          </a:prstGeom>
          <a:noFill/>
          <a:ln w="9525">
            <a:noFill/>
          </a:ln>
        </p:spPr>
        <p:txBody>
          <a:bodyPr wrap="square">
            <a:spAutoFit/>
          </a:bodyPr>
          <a:lstStyle/>
          <a:p>
            <a:r>
              <a:rPr lang="zh-CN" altLang="zh-CN" sz="2000" dirty="0" smtClean="0"/>
              <a:t>在设计考研互助交流管理系统的过程中采用了</a:t>
            </a:r>
            <a:r>
              <a:rPr lang="en-US" altLang="zh-CN" sz="2000" dirty="0" smtClean="0"/>
              <a:t>PHP</a:t>
            </a:r>
            <a:r>
              <a:rPr lang="zh-CN" altLang="zh-CN" sz="2000" dirty="0" smtClean="0"/>
              <a:t>技术来呈现给用户，后台数据采用</a:t>
            </a:r>
            <a:r>
              <a:rPr lang="en-US" altLang="zh-CN" sz="2000" dirty="0" err="1" smtClean="0"/>
              <a:t>MySQL</a:t>
            </a:r>
            <a:r>
              <a:rPr lang="zh-CN" altLang="zh-CN" sz="2000" dirty="0" smtClean="0"/>
              <a:t>数据库来进行存储。</a:t>
            </a:r>
          </a:p>
          <a:p>
            <a:r>
              <a:rPr lang="zh-CN" altLang="zh-CN" sz="2000" dirty="0" smtClean="0"/>
              <a:t>此系统为考研经验分享平台，为了达成预期效果该系统拥有管理员和用户两种角色。对于用户可以实现在网页前端浏览首页、院校信息、备考经验、考研政策、课程资料、历年真题、考研倒计时、测评信息、交流论坛、复试调剂、后台管理、个人中心等功能。管理员则可以通过后台管理功能对整个系统的信息进行管理，如每个用户发布在论坛上的信息，都需要经过管理员审核才能被其他用户所看到，用户所发布的考研信息也需要通过审核，除此之外平台的所有公告也是由管理员直接发布，以此来达到维护整个平台信息健康的目的。</a:t>
            </a:r>
          </a:p>
          <a:p>
            <a:r>
              <a:rPr lang="zh-CN" altLang="zh-CN" sz="2000" dirty="0" smtClean="0"/>
              <a:t>基于</a:t>
            </a:r>
            <a:r>
              <a:rPr lang="en-US" altLang="zh-CN" sz="2000" dirty="0" err="1" smtClean="0"/>
              <a:t>php</a:t>
            </a:r>
            <a:r>
              <a:rPr lang="zh-CN" altLang="zh-CN" sz="2000" dirty="0" smtClean="0"/>
              <a:t>的考研互助交流系统的设计与实现的设计与实现基本上自己在大学生活中学习的大部分知识都融入了进去，但是还不够，在许多方面还没有考虑全面，相信自己在进入工作中会更加努力，做出更加完美的系统。</a:t>
            </a:r>
            <a:endParaRPr lang="zh-CN" altLang="en-US" sz="2000" dirty="0"/>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
            <a:ext cx="12192000" cy="601133"/>
          </a:xfrm>
          <a:prstGeom prst="rect">
            <a:avLst/>
          </a:prstGeom>
          <a:solidFill>
            <a:srgbClr val="398E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 name="文本框 2"/>
          <p:cNvSpPr txBox="1"/>
          <p:nvPr/>
        </p:nvSpPr>
        <p:spPr>
          <a:xfrm>
            <a:off x="764360" y="10051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rPr>
              <a:t>参考文献</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447358" y="684094"/>
            <a:ext cx="11520487" cy="6272423"/>
          </a:xfrm>
          <a:prstGeom prst="rect">
            <a:avLst/>
          </a:prstGeom>
        </p:spPr>
        <p:txBody>
          <a:bodyPr wrap="square">
            <a:spAutoFit/>
          </a:bodyPr>
          <a:lstStyle/>
          <a:p>
            <a:pPr indent="333375" algn="just">
              <a:lnSpc>
                <a:spcPct val="120000"/>
              </a:lnSpc>
              <a:spcAft>
                <a:spcPts val="0"/>
              </a:spcAft>
            </a:pPr>
            <a:r>
              <a:rPr lang="en-US" altLang="zh-CN" sz="1400" kern="100" dirty="0" smtClean="0">
                <a:solidFill>
                  <a:srgbClr val="000000"/>
                </a:solidFill>
                <a:latin typeface="Times New Roman"/>
                <a:ea typeface="宋体"/>
                <a:cs typeface="Georgia"/>
              </a:rPr>
              <a:t>[1]  </a:t>
            </a:r>
            <a:r>
              <a:rPr lang="zh-CN" altLang="zh-CN" sz="1400" kern="100" dirty="0" smtClean="0">
                <a:solidFill>
                  <a:srgbClr val="000000"/>
                </a:solidFill>
                <a:latin typeface="Times New Roman"/>
                <a:ea typeface="宋体"/>
                <a:cs typeface="Times New Roman"/>
              </a:rPr>
              <a:t>徐明华，邱加永</a:t>
            </a:r>
            <a:r>
              <a:rPr lang="en-US" altLang="zh-CN" sz="1400" kern="100" dirty="0" smtClean="0">
                <a:solidFill>
                  <a:srgbClr val="000000"/>
                </a:solidFill>
                <a:latin typeface="Times New Roman"/>
                <a:ea typeface="宋体"/>
                <a:cs typeface="Georgia"/>
              </a:rPr>
              <a:t>. PHP</a:t>
            </a:r>
            <a:r>
              <a:rPr lang="zh-CN" altLang="zh-CN" sz="1400" kern="100" dirty="0" smtClean="0">
                <a:solidFill>
                  <a:srgbClr val="000000"/>
                </a:solidFill>
                <a:latin typeface="Times New Roman"/>
                <a:ea typeface="宋体"/>
                <a:cs typeface="Times New Roman"/>
              </a:rPr>
              <a:t>基础与案例开发详解</a:t>
            </a:r>
            <a:r>
              <a:rPr lang="en-US" altLang="zh-CN" sz="1400" kern="100" dirty="0" smtClean="0">
                <a:solidFill>
                  <a:srgbClr val="000000"/>
                </a:solidFill>
                <a:latin typeface="Times New Roman"/>
                <a:ea typeface="宋体"/>
                <a:cs typeface="Georgia"/>
              </a:rPr>
              <a:t>. </a:t>
            </a:r>
            <a:r>
              <a:rPr lang="zh-CN" altLang="zh-CN" sz="1400" kern="100" dirty="0" smtClean="0">
                <a:solidFill>
                  <a:srgbClr val="000000"/>
                </a:solidFill>
                <a:latin typeface="Times New Roman"/>
                <a:ea typeface="宋体"/>
                <a:cs typeface="Times New Roman"/>
              </a:rPr>
              <a:t>北京：清华大学出版社，</a:t>
            </a:r>
            <a:r>
              <a:rPr lang="en-US" altLang="zh-CN" sz="1400" kern="100" dirty="0" smtClean="0">
                <a:solidFill>
                  <a:srgbClr val="000000"/>
                </a:solidFill>
                <a:latin typeface="Times New Roman"/>
                <a:ea typeface="宋体"/>
                <a:cs typeface="Georgia"/>
              </a:rPr>
              <a:t>2019.</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[2]  </a:t>
            </a:r>
            <a:r>
              <a:rPr lang="zh-CN" altLang="zh-CN" sz="1400" kern="100" dirty="0" smtClean="0">
                <a:solidFill>
                  <a:srgbClr val="000000"/>
                </a:solidFill>
                <a:latin typeface="Times New Roman"/>
                <a:ea typeface="宋体"/>
                <a:cs typeface="Times New Roman"/>
              </a:rPr>
              <a:t>李振捷，陈雄</a:t>
            </a:r>
            <a:r>
              <a:rPr lang="en-US" altLang="zh-CN" sz="1400" kern="100" dirty="0" smtClean="0">
                <a:solidFill>
                  <a:srgbClr val="000000"/>
                </a:solidFill>
                <a:latin typeface="Times New Roman"/>
                <a:ea typeface="宋体"/>
                <a:cs typeface="Georgia"/>
              </a:rPr>
              <a:t>. PHP</a:t>
            </a:r>
            <a:r>
              <a:rPr lang="zh-CN" altLang="zh-CN" sz="1400" kern="100" dirty="0" smtClean="0">
                <a:solidFill>
                  <a:srgbClr val="000000"/>
                </a:solidFill>
                <a:latin typeface="Times New Roman"/>
                <a:ea typeface="宋体"/>
                <a:cs typeface="Times New Roman"/>
              </a:rPr>
              <a:t>网站开发典型模块与实例精讲</a:t>
            </a:r>
            <a:r>
              <a:rPr lang="en-US" altLang="zh-CN" sz="1400" kern="100" dirty="0" smtClean="0">
                <a:solidFill>
                  <a:srgbClr val="000000"/>
                </a:solidFill>
                <a:latin typeface="Times New Roman"/>
                <a:ea typeface="宋体"/>
                <a:cs typeface="Georgia"/>
              </a:rPr>
              <a:t>.</a:t>
            </a:r>
            <a:r>
              <a:rPr lang="zh-CN" altLang="zh-CN" sz="1400" kern="100" dirty="0" smtClean="0">
                <a:solidFill>
                  <a:srgbClr val="000000"/>
                </a:solidFill>
                <a:latin typeface="Times New Roman"/>
                <a:ea typeface="宋体"/>
                <a:cs typeface="Times New Roman"/>
              </a:rPr>
              <a:t>北京：电子工业出版社，</a:t>
            </a:r>
            <a:r>
              <a:rPr lang="en-US" altLang="zh-CN" sz="1400" kern="100" dirty="0" smtClean="0">
                <a:solidFill>
                  <a:srgbClr val="000000"/>
                </a:solidFill>
                <a:latin typeface="Times New Roman"/>
                <a:ea typeface="宋体"/>
                <a:cs typeface="Georgia"/>
              </a:rPr>
              <a:t>2020.</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[3]  </a:t>
            </a:r>
            <a:r>
              <a:rPr lang="zh-CN" altLang="zh-CN" sz="1400" kern="100" dirty="0" smtClean="0">
                <a:solidFill>
                  <a:srgbClr val="000000"/>
                </a:solidFill>
                <a:latin typeface="Times New Roman"/>
                <a:ea typeface="宋体"/>
                <a:cs typeface="Times New Roman"/>
              </a:rPr>
              <a:t>邓子云，燕锋</a:t>
            </a:r>
            <a:r>
              <a:rPr lang="en-US" altLang="zh-CN" sz="1400" kern="100" dirty="0" smtClean="0">
                <a:solidFill>
                  <a:srgbClr val="000000"/>
                </a:solidFill>
                <a:latin typeface="Times New Roman"/>
                <a:ea typeface="宋体"/>
                <a:cs typeface="Georgia"/>
              </a:rPr>
              <a:t>. PHP</a:t>
            </a:r>
            <a:r>
              <a:rPr lang="zh-CN" altLang="zh-CN" sz="1400" kern="100" dirty="0" smtClean="0">
                <a:solidFill>
                  <a:srgbClr val="000000"/>
                </a:solidFill>
                <a:latin typeface="Times New Roman"/>
                <a:ea typeface="宋体"/>
                <a:cs typeface="Times New Roman"/>
              </a:rPr>
              <a:t>网络编程从基础到实践（第二版）</a:t>
            </a:r>
            <a:r>
              <a:rPr lang="en-US" altLang="zh-CN" sz="1400" kern="100" dirty="0" smtClean="0">
                <a:solidFill>
                  <a:srgbClr val="000000"/>
                </a:solidFill>
                <a:latin typeface="Times New Roman"/>
                <a:ea typeface="宋体"/>
                <a:cs typeface="Georgia"/>
              </a:rPr>
              <a:t>.</a:t>
            </a:r>
            <a:r>
              <a:rPr lang="zh-CN" altLang="zh-CN" sz="1400" kern="100" dirty="0" smtClean="0">
                <a:solidFill>
                  <a:srgbClr val="000000"/>
                </a:solidFill>
                <a:latin typeface="Times New Roman"/>
                <a:ea typeface="宋体"/>
                <a:cs typeface="Times New Roman"/>
              </a:rPr>
              <a:t>北京：电子工业出版社，</a:t>
            </a:r>
            <a:r>
              <a:rPr lang="en-US" altLang="zh-CN" sz="1400" kern="100" dirty="0" smtClean="0">
                <a:solidFill>
                  <a:srgbClr val="000000"/>
                </a:solidFill>
                <a:latin typeface="Times New Roman"/>
                <a:ea typeface="宋体"/>
                <a:cs typeface="Georgia"/>
              </a:rPr>
              <a:t>2021.</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[4]  </a:t>
            </a:r>
            <a:r>
              <a:rPr lang="zh-CN" altLang="zh-CN" sz="1400" kern="100" dirty="0" smtClean="0">
                <a:solidFill>
                  <a:srgbClr val="000000"/>
                </a:solidFill>
                <a:latin typeface="Times New Roman"/>
                <a:ea typeface="宋体"/>
                <a:cs typeface="Times New Roman"/>
              </a:rPr>
              <a:t>张银鹤，刘治国</a:t>
            </a:r>
            <a:r>
              <a:rPr lang="en-US" altLang="zh-CN" sz="1400" kern="100" dirty="0" smtClean="0">
                <a:solidFill>
                  <a:srgbClr val="000000"/>
                </a:solidFill>
                <a:latin typeface="Times New Roman"/>
                <a:ea typeface="宋体"/>
                <a:cs typeface="Georgia"/>
              </a:rPr>
              <a:t>. PHP</a:t>
            </a:r>
            <a:r>
              <a:rPr lang="zh-CN" altLang="zh-CN" sz="1400" kern="100" dirty="0" smtClean="0">
                <a:solidFill>
                  <a:srgbClr val="000000"/>
                </a:solidFill>
                <a:latin typeface="Times New Roman"/>
                <a:ea typeface="宋体"/>
                <a:cs typeface="Times New Roman"/>
              </a:rPr>
              <a:t>动态网站开发实践教程</a:t>
            </a:r>
            <a:r>
              <a:rPr lang="en-US" altLang="zh-CN" sz="1400" kern="100" dirty="0" smtClean="0">
                <a:solidFill>
                  <a:srgbClr val="000000"/>
                </a:solidFill>
                <a:latin typeface="Times New Roman"/>
                <a:ea typeface="宋体"/>
                <a:cs typeface="Georgia"/>
              </a:rPr>
              <a:t>. </a:t>
            </a:r>
            <a:r>
              <a:rPr lang="zh-CN" altLang="zh-CN" sz="1400" kern="100" dirty="0" smtClean="0">
                <a:solidFill>
                  <a:srgbClr val="000000"/>
                </a:solidFill>
                <a:latin typeface="Times New Roman"/>
                <a:ea typeface="宋体"/>
                <a:cs typeface="Times New Roman"/>
              </a:rPr>
              <a:t>北京：清华大学出版社，</a:t>
            </a:r>
            <a:r>
              <a:rPr lang="en-US" altLang="zh-CN" sz="1400" kern="100" dirty="0" smtClean="0">
                <a:solidFill>
                  <a:srgbClr val="000000"/>
                </a:solidFill>
                <a:latin typeface="Times New Roman"/>
                <a:ea typeface="宋体"/>
                <a:cs typeface="Georgia"/>
              </a:rPr>
              <a:t>2018.</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[5]  </a:t>
            </a:r>
            <a:r>
              <a:rPr lang="zh-CN" altLang="zh-CN" sz="1400" kern="100" dirty="0" smtClean="0">
                <a:solidFill>
                  <a:srgbClr val="000000"/>
                </a:solidFill>
                <a:latin typeface="Times New Roman"/>
                <a:ea typeface="宋体"/>
                <a:cs typeface="Times New Roman"/>
              </a:rPr>
              <a:t>陶宏才</a:t>
            </a:r>
            <a:r>
              <a:rPr lang="en-US" altLang="zh-CN" sz="1400" kern="100" dirty="0" smtClean="0">
                <a:solidFill>
                  <a:srgbClr val="000000"/>
                </a:solidFill>
                <a:latin typeface="Times New Roman"/>
                <a:ea typeface="宋体"/>
                <a:cs typeface="Georgia"/>
              </a:rPr>
              <a:t>.</a:t>
            </a:r>
            <a:r>
              <a:rPr lang="zh-CN" altLang="zh-CN" sz="1400" kern="100" dirty="0" smtClean="0">
                <a:solidFill>
                  <a:srgbClr val="000000"/>
                </a:solidFill>
                <a:latin typeface="Times New Roman"/>
                <a:ea typeface="宋体"/>
                <a:cs typeface="Times New Roman"/>
              </a:rPr>
              <a:t>数据库原理及设计（第二版）</a:t>
            </a:r>
            <a:r>
              <a:rPr lang="en-US" altLang="zh-CN" sz="1400" kern="100" dirty="0" smtClean="0">
                <a:solidFill>
                  <a:srgbClr val="000000"/>
                </a:solidFill>
                <a:latin typeface="Times New Roman"/>
                <a:ea typeface="宋体"/>
                <a:cs typeface="Georgia"/>
              </a:rPr>
              <a:t>.</a:t>
            </a:r>
            <a:r>
              <a:rPr lang="zh-CN" altLang="zh-CN" sz="1400" kern="100" dirty="0" smtClean="0">
                <a:solidFill>
                  <a:srgbClr val="000000"/>
                </a:solidFill>
                <a:latin typeface="Times New Roman"/>
                <a:ea typeface="宋体"/>
                <a:cs typeface="Times New Roman"/>
              </a:rPr>
              <a:t>北京：清华大学出版社，</a:t>
            </a:r>
            <a:r>
              <a:rPr lang="en-US" altLang="zh-CN" sz="1400" kern="100" dirty="0" smtClean="0">
                <a:solidFill>
                  <a:srgbClr val="000000"/>
                </a:solidFill>
                <a:latin typeface="Times New Roman"/>
                <a:ea typeface="宋体"/>
                <a:cs typeface="Georgia"/>
              </a:rPr>
              <a:t>2020.</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[6]  </a:t>
            </a:r>
            <a:r>
              <a:rPr lang="zh-CN" altLang="zh-CN" sz="1400" kern="100" dirty="0" smtClean="0">
                <a:solidFill>
                  <a:srgbClr val="000000"/>
                </a:solidFill>
                <a:latin typeface="Times New Roman"/>
                <a:ea typeface="宋体"/>
                <a:cs typeface="Times New Roman"/>
              </a:rPr>
              <a:t>柯海丰，侯宏仑</a:t>
            </a:r>
            <a:r>
              <a:rPr lang="en-US" altLang="zh-CN" sz="1400" kern="100" dirty="0" smtClean="0">
                <a:solidFill>
                  <a:srgbClr val="000000"/>
                </a:solidFill>
                <a:latin typeface="Times New Roman"/>
                <a:ea typeface="宋体"/>
                <a:cs typeface="Georgia"/>
              </a:rPr>
              <a:t>. </a:t>
            </a:r>
            <a:r>
              <a:rPr lang="en-US" altLang="zh-CN" sz="1400" kern="100" dirty="0" err="1" smtClean="0">
                <a:solidFill>
                  <a:srgbClr val="000000"/>
                </a:solidFill>
                <a:latin typeface="Times New Roman"/>
                <a:ea typeface="宋体"/>
                <a:cs typeface="Georgia"/>
              </a:rPr>
              <a:t>PHP+Oracle</a:t>
            </a:r>
            <a:r>
              <a:rPr lang="zh-CN" altLang="zh-CN" sz="1400" kern="100" dirty="0" smtClean="0">
                <a:solidFill>
                  <a:srgbClr val="000000"/>
                </a:solidFill>
                <a:latin typeface="Times New Roman"/>
                <a:ea typeface="宋体"/>
                <a:cs typeface="Times New Roman"/>
              </a:rPr>
              <a:t>网络应用系统开发与实例</a:t>
            </a:r>
            <a:r>
              <a:rPr lang="en-US" altLang="zh-CN" sz="1400" kern="100" dirty="0" smtClean="0">
                <a:solidFill>
                  <a:srgbClr val="000000"/>
                </a:solidFill>
                <a:latin typeface="Times New Roman"/>
                <a:ea typeface="宋体"/>
                <a:cs typeface="Georgia"/>
              </a:rPr>
              <a:t>.</a:t>
            </a:r>
            <a:r>
              <a:rPr lang="zh-CN" altLang="zh-CN" sz="1400" kern="100" dirty="0" smtClean="0">
                <a:solidFill>
                  <a:srgbClr val="000000"/>
                </a:solidFill>
                <a:latin typeface="Times New Roman"/>
                <a:ea typeface="宋体"/>
                <a:cs typeface="Times New Roman"/>
              </a:rPr>
              <a:t>人民邮电出版社，</a:t>
            </a:r>
            <a:r>
              <a:rPr lang="en-US" altLang="zh-CN" sz="1400" kern="100" dirty="0" smtClean="0">
                <a:solidFill>
                  <a:srgbClr val="000000"/>
                </a:solidFill>
                <a:latin typeface="Times New Roman"/>
                <a:ea typeface="宋体"/>
                <a:cs typeface="Georgia"/>
              </a:rPr>
              <a:t>2021.</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[7]  </a:t>
            </a:r>
            <a:r>
              <a:rPr lang="en-US" altLang="zh-CN" sz="1400" kern="100" dirty="0" err="1" smtClean="0">
                <a:solidFill>
                  <a:srgbClr val="000000"/>
                </a:solidFill>
                <a:latin typeface="Times New Roman"/>
                <a:ea typeface="宋体"/>
                <a:cs typeface="Georgia"/>
              </a:rPr>
              <a:t>Drozdek</a:t>
            </a:r>
            <a:r>
              <a:rPr lang="en-US" altLang="zh-CN" sz="1400" kern="100" dirty="0" smtClean="0">
                <a:solidFill>
                  <a:srgbClr val="000000"/>
                </a:solidFill>
                <a:latin typeface="Times New Roman"/>
                <a:ea typeface="宋体"/>
                <a:cs typeface="Georgia"/>
              </a:rPr>
              <a:t>, Adam</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Data Structures and Algorithms in Java</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Course Technology</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2018.</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[8]  </a:t>
            </a:r>
            <a:r>
              <a:rPr lang="zh-CN" altLang="zh-CN" sz="1400" kern="100" dirty="0" smtClean="0">
                <a:solidFill>
                  <a:srgbClr val="000000"/>
                </a:solidFill>
                <a:latin typeface="Times New Roman"/>
                <a:ea typeface="宋体"/>
                <a:cs typeface="Times New Roman"/>
              </a:rPr>
              <a:t>史济民，顾春华</a:t>
            </a:r>
            <a:r>
              <a:rPr lang="en-US" altLang="zh-CN" sz="1400" kern="100" dirty="0" smtClean="0">
                <a:solidFill>
                  <a:srgbClr val="000000"/>
                </a:solidFill>
                <a:latin typeface="Times New Roman"/>
                <a:ea typeface="宋体"/>
                <a:cs typeface="Georgia"/>
              </a:rPr>
              <a:t>. </a:t>
            </a:r>
            <a:r>
              <a:rPr lang="zh-CN" altLang="zh-CN" sz="1400" kern="100" dirty="0" smtClean="0">
                <a:solidFill>
                  <a:srgbClr val="000000"/>
                </a:solidFill>
                <a:latin typeface="Times New Roman"/>
                <a:ea typeface="宋体"/>
                <a:cs typeface="Times New Roman"/>
              </a:rPr>
              <a:t>软件工程－原理方法与应用</a:t>
            </a:r>
            <a:r>
              <a:rPr lang="en-US" altLang="zh-CN" sz="1400" kern="100" dirty="0" smtClean="0">
                <a:solidFill>
                  <a:srgbClr val="000000"/>
                </a:solidFill>
                <a:latin typeface="Times New Roman"/>
                <a:ea typeface="宋体"/>
                <a:cs typeface="Georgia"/>
              </a:rPr>
              <a:t>(</a:t>
            </a:r>
            <a:r>
              <a:rPr lang="zh-CN" altLang="zh-CN" sz="1400" kern="100" dirty="0" smtClean="0">
                <a:solidFill>
                  <a:srgbClr val="000000"/>
                </a:solidFill>
                <a:latin typeface="Times New Roman"/>
                <a:ea typeface="宋体"/>
                <a:cs typeface="Times New Roman"/>
              </a:rPr>
              <a:t>第二版</a:t>
            </a:r>
            <a:r>
              <a:rPr lang="en-US" altLang="zh-CN" sz="1400" kern="100" dirty="0" smtClean="0">
                <a:solidFill>
                  <a:srgbClr val="000000"/>
                </a:solidFill>
                <a:latin typeface="Times New Roman"/>
                <a:ea typeface="宋体"/>
                <a:cs typeface="Georgia"/>
              </a:rPr>
              <a:t>) .</a:t>
            </a:r>
            <a:r>
              <a:rPr lang="zh-CN" altLang="zh-CN" sz="1400" kern="100" dirty="0" smtClean="0">
                <a:solidFill>
                  <a:srgbClr val="000000"/>
                </a:solidFill>
                <a:latin typeface="Times New Roman"/>
                <a:ea typeface="宋体"/>
                <a:cs typeface="Times New Roman"/>
              </a:rPr>
              <a:t>北京：高等教育出版社，</a:t>
            </a:r>
            <a:r>
              <a:rPr lang="en-US" altLang="zh-CN" sz="1400" kern="100" dirty="0" smtClean="0">
                <a:solidFill>
                  <a:srgbClr val="000000"/>
                </a:solidFill>
                <a:latin typeface="Times New Roman"/>
                <a:ea typeface="宋体"/>
                <a:cs typeface="Georgia"/>
              </a:rPr>
              <a:t>2018.</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[9]  </a:t>
            </a:r>
            <a:r>
              <a:rPr lang="zh-CN" altLang="zh-CN" sz="1400" kern="100" dirty="0" smtClean="0">
                <a:solidFill>
                  <a:srgbClr val="000000"/>
                </a:solidFill>
                <a:latin typeface="Times New Roman"/>
                <a:ea typeface="宋体"/>
                <a:cs typeface="Times New Roman"/>
              </a:rPr>
              <a:t>刁成嘉</a:t>
            </a:r>
            <a:r>
              <a:rPr lang="en-US" altLang="zh-CN" sz="1400" kern="100" dirty="0" smtClean="0">
                <a:solidFill>
                  <a:srgbClr val="000000"/>
                </a:solidFill>
                <a:latin typeface="Times New Roman"/>
                <a:ea typeface="宋体"/>
                <a:cs typeface="Georgia"/>
              </a:rPr>
              <a:t>. </a:t>
            </a:r>
            <a:r>
              <a:rPr lang="zh-CN" altLang="zh-CN" sz="1400" kern="100" dirty="0" smtClean="0">
                <a:solidFill>
                  <a:srgbClr val="000000"/>
                </a:solidFill>
                <a:latin typeface="Times New Roman"/>
                <a:ea typeface="宋体"/>
                <a:cs typeface="Times New Roman"/>
              </a:rPr>
              <a:t>面向对象技术导论－系统分析与设计</a:t>
            </a:r>
            <a:r>
              <a:rPr lang="en-US" altLang="zh-CN" sz="1400" kern="100" dirty="0" smtClean="0">
                <a:solidFill>
                  <a:srgbClr val="000000"/>
                </a:solidFill>
                <a:latin typeface="Times New Roman"/>
                <a:ea typeface="宋体"/>
                <a:cs typeface="Georgia"/>
              </a:rPr>
              <a:t>. </a:t>
            </a:r>
            <a:r>
              <a:rPr lang="zh-CN" altLang="zh-CN" sz="1400" kern="100" dirty="0" smtClean="0">
                <a:solidFill>
                  <a:srgbClr val="000000"/>
                </a:solidFill>
                <a:latin typeface="Times New Roman"/>
                <a:ea typeface="宋体"/>
                <a:cs typeface="Times New Roman"/>
              </a:rPr>
              <a:t>四川：机械工业出版社，</a:t>
            </a:r>
            <a:r>
              <a:rPr lang="en-US" altLang="zh-CN" sz="1400" kern="100" dirty="0" smtClean="0">
                <a:solidFill>
                  <a:srgbClr val="000000"/>
                </a:solidFill>
                <a:latin typeface="Times New Roman"/>
                <a:ea typeface="宋体"/>
                <a:cs typeface="Georgia"/>
              </a:rPr>
              <a:t>2021.</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[10] </a:t>
            </a:r>
            <a:r>
              <a:rPr lang="zh-CN" altLang="zh-CN" sz="1400" kern="100" dirty="0" smtClean="0">
                <a:solidFill>
                  <a:srgbClr val="000000"/>
                </a:solidFill>
                <a:latin typeface="Times New Roman"/>
                <a:ea typeface="宋体"/>
                <a:cs typeface="Times New Roman"/>
              </a:rPr>
              <a:t>萨师煊，王珊</a:t>
            </a:r>
            <a:r>
              <a:rPr lang="en-US" altLang="zh-CN" sz="1400" kern="100" dirty="0" smtClean="0">
                <a:solidFill>
                  <a:srgbClr val="000000"/>
                </a:solidFill>
                <a:latin typeface="Times New Roman"/>
                <a:ea typeface="宋体"/>
                <a:cs typeface="Georgia"/>
              </a:rPr>
              <a:t>. </a:t>
            </a:r>
            <a:r>
              <a:rPr lang="zh-CN" altLang="zh-CN" sz="1400" kern="100" dirty="0" smtClean="0">
                <a:solidFill>
                  <a:srgbClr val="000000"/>
                </a:solidFill>
                <a:latin typeface="Times New Roman"/>
                <a:ea typeface="宋体"/>
                <a:cs typeface="Times New Roman"/>
              </a:rPr>
              <a:t>数据库系统概论</a:t>
            </a:r>
            <a:r>
              <a:rPr lang="en-US" altLang="zh-CN" sz="1400" kern="100" dirty="0" smtClean="0">
                <a:solidFill>
                  <a:srgbClr val="000000"/>
                </a:solidFill>
                <a:latin typeface="Times New Roman"/>
                <a:ea typeface="宋体"/>
                <a:cs typeface="Georgia"/>
              </a:rPr>
              <a:t>(</a:t>
            </a:r>
            <a:r>
              <a:rPr lang="zh-CN" altLang="zh-CN" sz="1400" kern="100" dirty="0" smtClean="0">
                <a:solidFill>
                  <a:srgbClr val="000000"/>
                </a:solidFill>
                <a:latin typeface="Times New Roman"/>
                <a:ea typeface="宋体"/>
                <a:cs typeface="Times New Roman"/>
              </a:rPr>
              <a:t>第三版</a:t>
            </a:r>
            <a:r>
              <a:rPr lang="en-US" altLang="zh-CN" sz="1400" kern="100" dirty="0" smtClean="0">
                <a:solidFill>
                  <a:srgbClr val="000000"/>
                </a:solidFill>
                <a:latin typeface="Times New Roman"/>
                <a:ea typeface="宋体"/>
                <a:cs typeface="Georgia"/>
              </a:rPr>
              <a:t>). </a:t>
            </a:r>
            <a:r>
              <a:rPr lang="zh-CN" altLang="zh-CN" sz="1400" kern="100" dirty="0" smtClean="0">
                <a:solidFill>
                  <a:srgbClr val="000000"/>
                </a:solidFill>
                <a:latin typeface="Times New Roman"/>
                <a:ea typeface="宋体"/>
                <a:cs typeface="Times New Roman"/>
              </a:rPr>
              <a:t>北京：高等教育出版社，</a:t>
            </a:r>
            <a:r>
              <a:rPr lang="en-US" altLang="zh-CN" sz="1400" kern="100" dirty="0" smtClean="0">
                <a:solidFill>
                  <a:srgbClr val="000000"/>
                </a:solidFill>
                <a:latin typeface="Times New Roman"/>
                <a:ea typeface="宋体"/>
                <a:cs typeface="Georgia"/>
              </a:rPr>
              <a:t>2020.</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[11] </a:t>
            </a:r>
            <a:r>
              <a:rPr lang="zh-CN" altLang="zh-CN" sz="1400" kern="100" dirty="0" smtClean="0">
                <a:solidFill>
                  <a:srgbClr val="000000"/>
                </a:solidFill>
                <a:latin typeface="Times New Roman"/>
                <a:ea typeface="宋体"/>
                <a:cs typeface="Times New Roman"/>
              </a:rPr>
              <a:t>赛奎春，白伟明，赵玉君，李南南</a:t>
            </a:r>
            <a:r>
              <a:rPr lang="en-US" altLang="zh-CN" sz="1400" kern="100" dirty="0" smtClean="0">
                <a:solidFill>
                  <a:srgbClr val="000000"/>
                </a:solidFill>
                <a:latin typeface="Times New Roman"/>
                <a:ea typeface="宋体"/>
                <a:cs typeface="Georgia"/>
              </a:rPr>
              <a:t>. PHP</a:t>
            </a:r>
            <a:r>
              <a:rPr lang="zh-CN" altLang="zh-CN" sz="1400" kern="100" dirty="0" smtClean="0">
                <a:solidFill>
                  <a:srgbClr val="000000"/>
                </a:solidFill>
                <a:latin typeface="Times New Roman"/>
                <a:ea typeface="宋体"/>
                <a:cs typeface="Times New Roman"/>
              </a:rPr>
              <a:t>信息系统开发实例精选．四川：机械工业出版社，</a:t>
            </a:r>
            <a:r>
              <a:rPr lang="en-US" altLang="zh-CN" sz="1400" kern="100" dirty="0" smtClean="0">
                <a:solidFill>
                  <a:srgbClr val="000000"/>
                </a:solidFill>
                <a:latin typeface="Times New Roman"/>
                <a:ea typeface="宋体"/>
                <a:cs typeface="Georgia"/>
              </a:rPr>
              <a:t>2019.</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[12] </a:t>
            </a:r>
            <a:r>
              <a:rPr lang="zh-CN" altLang="zh-CN" sz="1400" kern="100" dirty="0" smtClean="0">
                <a:solidFill>
                  <a:srgbClr val="000000"/>
                </a:solidFill>
                <a:latin typeface="Times New Roman"/>
                <a:ea typeface="宋体"/>
                <a:cs typeface="Times New Roman"/>
              </a:rPr>
              <a:t>周绪，管丽娜</a:t>
            </a:r>
            <a:r>
              <a:rPr lang="en-US" altLang="zh-CN" sz="1400" kern="100" dirty="0" smtClean="0">
                <a:solidFill>
                  <a:srgbClr val="000000"/>
                </a:solidFill>
                <a:latin typeface="Times New Roman"/>
                <a:ea typeface="宋体"/>
                <a:cs typeface="Georgia"/>
              </a:rPr>
              <a:t>. SQL Server2000</a:t>
            </a:r>
            <a:r>
              <a:rPr lang="zh-CN" altLang="zh-CN" sz="1400" kern="100" dirty="0" smtClean="0">
                <a:solidFill>
                  <a:srgbClr val="000000"/>
                </a:solidFill>
                <a:latin typeface="Times New Roman"/>
                <a:ea typeface="宋体"/>
                <a:cs typeface="Times New Roman"/>
              </a:rPr>
              <a:t>入门与提高</a:t>
            </a:r>
            <a:r>
              <a:rPr lang="en-US" altLang="zh-CN" sz="1400" kern="100" dirty="0" smtClean="0">
                <a:solidFill>
                  <a:srgbClr val="000000"/>
                </a:solidFill>
                <a:latin typeface="Times New Roman"/>
                <a:ea typeface="宋体"/>
                <a:cs typeface="Georgia"/>
              </a:rPr>
              <a:t>(</a:t>
            </a:r>
            <a:r>
              <a:rPr lang="zh-CN" altLang="zh-CN" sz="1400" kern="100" dirty="0" smtClean="0">
                <a:solidFill>
                  <a:srgbClr val="000000"/>
                </a:solidFill>
                <a:latin typeface="Times New Roman"/>
                <a:ea typeface="宋体"/>
                <a:cs typeface="Times New Roman"/>
              </a:rPr>
              <a:t>中文版</a:t>
            </a:r>
            <a:r>
              <a:rPr lang="en-US" altLang="zh-CN" sz="1400" kern="100" dirty="0" smtClean="0">
                <a:solidFill>
                  <a:srgbClr val="000000"/>
                </a:solidFill>
                <a:latin typeface="Times New Roman"/>
                <a:ea typeface="宋体"/>
                <a:cs typeface="Georgia"/>
              </a:rPr>
              <a:t>).</a:t>
            </a:r>
            <a:r>
              <a:rPr lang="zh-CN" altLang="zh-CN" sz="1400" kern="100" dirty="0" smtClean="0">
                <a:solidFill>
                  <a:srgbClr val="000000"/>
                </a:solidFill>
                <a:latin typeface="Times New Roman"/>
                <a:ea typeface="宋体"/>
                <a:cs typeface="Times New Roman"/>
              </a:rPr>
              <a:t>北京：清华大学出版社，</a:t>
            </a:r>
            <a:r>
              <a:rPr lang="en-US" altLang="zh-CN" sz="1400" kern="100" dirty="0" smtClean="0">
                <a:solidFill>
                  <a:srgbClr val="000000"/>
                </a:solidFill>
                <a:latin typeface="Times New Roman"/>
                <a:ea typeface="宋体"/>
                <a:cs typeface="Georgia"/>
              </a:rPr>
              <a:t>2019.</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[13] </a:t>
            </a:r>
            <a:r>
              <a:rPr lang="zh-CN" altLang="zh-CN" sz="1400" kern="100" dirty="0" smtClean="0">
                <a:solidFill>
                  <a:srgbClr val="000000"/>
                </a:solidFill>
                <a:latin typeface="Times New Roman"/>
                <a:ea typeface="宋体"/>
                <a:cs typeface="Times New Roman"/>
              </a:rPr>
              <a:t>卢翰</a:t>
            </a:r>
            <a:r>
              <a:rPr lang="en-US" altLang="zh-CN" sz="1400" kern="100" dirty="0" smtClean="0">
                <a:solidFill>
                  <a:srgbClr val="000000"/>
                </a:solidFill>
                <a:latin typeface="Times New Roman"/>
                <a:ea typeface="宋体"/>
                <a:cs typeface="Georgia"/>
              </a:rPr>
              <a:t>.PHP</a:t>
            </a:r>
            <a:r>
              <a:rPr lang="zh-CN" altLang="zh-CN" sz="1400" kern="100" dirty="0" smtClean="0">
                <a:solidFill>
                  <a:srgbClr val="000000"/>
                </a:solidFill>
                <a:latin typeface="Times New Roman"/>
                <a:ea typeface="宋体"/>
                <a:cs typeface="Times New Roman"/>
              </a:rPr>
              <a:t>项目开发案例全程实录（第</a:t>
            </a:r>
            <a:r>
              <a:rPr lang="en-US" altLang="zh-CN" sz="1400" kern="100" dirty="0" smtClean="0">
                <a:solidFill>
                  <a:srgbClr val="000000"/>
                </a:solidFill>
                <a:latin typeface="Times New Roman"/>
                <a:ea typeface="宋体"/>
                <a:cs typeface="Georgia"/>
              </a:rPr>
              <a:t>2</a:t>
            </a:r>
            <a:r>
              <a:rPr lang="zh-CN" altLang="zh-CN" sz="1400" kern="100" dirty="0" smtClean="0">
                <a:solidFill>
                  <a:srgbClr val="000000"/>
                </a:solidFill>
                <a:latin typeface="Times New Roman"/>
                <a:ea typeface="宋体"/>
                <a:cs typeface="Times New Roman"/>
              </a:rPr>
              <a:t>版）</a:t>
            </a:r>
            <a:r>
              <a:rPr lang="en-US" altLang="zh-CN" sz="1400" kern="100" dirty="0" smtClean="0">
                <a:solidFill>
                  <a:srgbClr val="000000"/>
                </a:solidFill>
                <a:latin typeface="Times New Roman"/>
                <a:ea typeface="宋体"/>
                <a:cs typeface="Georgia"/>
              </a:rPr>
              <a:t>.</a:t>
            </a:r>
            <a:r>
              <a:rPr lang="zh-CN" altLang="zh-CN" sz="1400" kern="100" dirty="0" smtClean="0">
                <a:solidFill>
                  <a:srgbClr val="000000"/>
                </a:solidFill>
                <a:latin typeface="Times New Roman"/>
                <a:ea typeface="宋体"/>
                <a:cs typeface="Times New Roman"/>
              </a:rPr>
              <a:t>北京：清华大学出版社，</a:t>
            </a:r>
            <a:r>
              <a:rPr lang="en-US" altLang="zh-CN" sz="1400" kern="100" dirty="0" smtClean="0">
                <a:solidFill>
                  <a:srgbClr val="000000"/>
                </a:solidFill>
                <a:latin typeface="Times New Roman"/>
                <a:ea typeface="宋体"/>
                <a:cs typeface="Georgia"/>
              </a:rPr>
              <a:t>2021.</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[14] </a:t>
            </a:r>
            <a:r>
              <a:rPr lang="zh-CN" altLang="zh-CN" sz="1400" kern="100" dirty="0" smtClean="0">
                <a:solidFill>
                  <a:srgbClr val="000000"/>
                </a:solidFill>
                <a:latin typeface="Times New Roman"/>
                <a:ea typeface="宋体"/>
                <a:cs typeface="Times New Roman"/>
              </a:rPr>
              <a:t>林信良</a:t>
            </a:r>
            <a:r>
              <a:rPr lang="en-US" altLang="zh-CN" sz="1400" kern="100" dirty="0" smtClean="0">
                <a:solidFill>
                  <a:srgbClr val="000000"/>
                </a:solidFill>
                <a:latin typeface="Times New Roman"/>
                <a:ea typeface="宋体"/>
                <a:cs typeface="Georgia"/>
              </a:rPr>
              <a:t>.</a:t>
            </a:r>
            <a:r>
              <a:rPr lang="en-US" altLang="zh-CN" sz="1400" kern="100" dirty="0" err="1" smtClean="0">
                <a:solidFill>
                  <a:srgbClr val="000000"/>
                </a:solidFill>
                <a:latin typeface="Times New Roman"/>
                <a:ea typeface="宋体"/>
                <a:cs typeface="Georgia"/>
              </a:rPr>
              <a:t>Servlet&amp;PHP</a:t>
            </a:r>
            <a:r>
              <a:rPr lang="zh-CN" altLang="zh-CN" sz="1400" kern="100" dirty="0" smtClean="0">
                <a:solidFill>
                  <a:srgbClr val="000000"/>
                </a:solidFill>
                <a:latin typeface="Times New Roman"/>
                <a:ea typeface="宋体"/>
                <a:cs typeface="Times New Roman"/>
              </a:rPr>
              <a:t>学习笔记</a:t>
            </a:r>
            <a:r>
              <a:rPr lang="en-US" altLang="zh-CN" sz="1400" kern="100" dirty="0" smtClean="0">
                <a:solidFill>
                  <a:srgbClr val="000000"/>
                </a:solidFill>
                <a:latin typeface="Times New Roman"/>
                <a:ea typeface="宋体"/>
                <a:cs typeface="Georgia"/>
              </a:rPr>
              <a:t>. </a:t>
            </a:r>
            <a:r>
              <a:rPr lang="zh-CN" altLang="zh-CN" sz="1400" kern="100" dirty="0" smtClean="0">
                <a:solidFill>
                  <a:srgbClr val="000000"/>
                </a:solidFill>
                <a:latin typeface="Times New Roman"/>
                <a:ea typeface="宋体"/>
                <a:cs typeface="Times New Roman"/>
              </a:rPr>
              <a:t>北京：清华大学出版社，</a:t>
            </a:r>
            <a:r>
              <a:rPr lang="en-US" altLang="zh-CN" sz="1400" kern="100" dirty="0" smtClean="0">
                <a:solidFill>
                  <a:srgbClr val="000000"/>
                </a:solidFill>
                <a:latin typeface="Times New Roman"/>
                <a:ea typeface="宋体"/>
                <a:cs typeface="Georgia"/>
              </a:rPr>
              <a:t>2018.</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[15] </a:t>
            </a:r>
            <a:r>
              <a:rPr lang="zh-CN" altLang="zh-CN" sz="1400" kern="100" dirty="0" smtClean="0">
                <a:solidFill>
                  <a:srgbClr val="000000"/>
                </a:solidFill>
                <a:latin typeface="Times New Roman"/>
                <a:ea typeface="宋体"/>
                <a:cs typeface="Times New Roman"/>
              </a:rPr>
              <a:t>郭珍，王国辉</a:t>
            </a:r>
            <a:r>
              <a:rPr lang="en-US" altLang="zh-CN" sz="1400" kern="100" dirty="0" smtClean="0">
                <a:solidFill>
                  <a:srgbClr val="000000"/>
                </a:solidFill>
                <a:latin typeface="Times New Roman"/>
                <a:ea typeface="宋体"/>
                <a:cs typeface="Georgia"/>
              </a:rPr>
              <a:t>. PHP</a:t>
            </a:r>
            <a:r>
              <a:rPr lang="zh-CN" altLang="zh-CN" sz="1400" kern="100" dirty="0" smtClean="0">
                <a:solidFill>
                  <a:srgbClr val="000000"/>
                </a:solidFill>
                <a:latin typeface="Times New Roman"/>
                <a:ea typeface="宋体"/>
                <a:cs typeface="Times New Roman"/>
              </a:rPr>
              <a:t>程序设计教程（第</a:t>
            </a:r>
            <a:r>
              <a:rPr lang="en-US" altLang="zh-CN" sz="1400" kern="100" dirty="0" smtClean="0">
                <a:solidFill>
                  <a:srgbClr val="000000"/>
                </a:solidFill>
                <a:latin typeface="Times New Roman"/>
                <a:ea typeface="宋体"/>
                <a:cs typeface="Georgia"/>
              </a:rPr>
              <a:t>2</a:t>
            </a:r>
            <a:r>
              <a:rPr lang="zh-CN" altLang="zh-CN" sz="1400" kern="100" dirty="0" smtClean="0">
                <a:solidFill>
                  <a:srgbClr val="000000"/>
                </a:solidFill>
                <a:latin typeface="Times New Roman"/>
                <a:ea typeface="宋体"/>
                <a:cs typeface="Times New Roman"/>
              </a:rPr>
              <a:t>版）</a:t>
            </a:r>
            <a:r>
              <a:rPr lang="en-US" altLang="zh-CN" sz="1400" kern="100" dirty="0" smtClean="0">
                <a:solidFill>
                  <a:srgbClr val="000000"/>
                </a:solidFill>
                <a:latin typeface="Times New Roman"/>
                <a:ea typeface="宋体"/>
                <a:cs typeface="Georgia"/>
              </a:rPr>
              <a:t>.</a:t>
            </a:r>
            <a:r>
              <a:rPr lang="zh-CN" altLang="zh-CN" sz="1400" kern="100" dirty="0" smtClean="0">
                <a:solidFill>
                  <a:srgbClr val="000000"/>
                </a:solidFill>
                <a:latin typeface="Times New Roman"/>
                <a:ea typeface="宋体"/>
                <a:cs typeface="Times New Roman"/>
              </a:rPr>
              <a:t>北京：人民邮电出版社</a:t>
            </a:r>
            <a:r>
              <a:rPr lang="en-US" altLang="zh-CN" sz="1400" kern="100" dirty="0" smtClean="0">
                <a:solidFill>
                  <a:srgbClr val="000000"/>
                </a:solidFill>
                <a:latin typeface="Times New Roman"/>
                <a:ea typeface="宋体"/>
                <a:cs typeface="Georgia"/>
              </a:rPr>
              <a:t>2019.</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[16] Hong Jun </a:t>
            </a:r>
            <a:r>
              <a:rPr lang="en-US" altLang="zh-CN" sz="1400" kern="100" dirty="0" err="1" smtClean="0">
                <a:solidFill>
                  <a:srgbClr val="000000"/>
                </a:solidFill>
                <a:latin typeface="Times New Roman"/>
                <a:ea typeface="宋体"/>
                <a:cs typeface="Georgia"/>
              </a:rPr>
              <a:t>Cao;Pei</a:t>
            </a:r>
            <a:r>
              <a:rPr lang="en-US" altLang="zh-CN" sz="1400" kern="100" dirty="0" smtClean="0">
                <a:solidFill>
                  <a:srgbClr val="000000"/>
                </a:solidFill>
                <a:latin typeface="Times New Roman"/>
                <a:ea typeface="宋体"/>
                <a:cs typeface="Georgia"/>
              </a:rPr>
              <a:t> </a:t>
            </a:r>
            <a:r>
              <a:rPr lang="en-US" altLang="zh-CN" sz="1400" kern="100" dirty="0" err="1" smtClean="0">
                <a:solidFill>
                  <a:srgbClr val="000000"/>
                </a:solidFill>
                <a:latin typeface="Times New Roman"/>
                <a:ea typeface="宋体"/>
                <a:cs typeface="Georgia"/>
              </a:rPr>
              <a:t>Zhang;Zhi</a:t>
            </a:r>
            <a:r>
              <a:rPr lang="en-US" altLang="zh-CN" sz="1400" kern="100" dirty="0" smtClean="0">
                <a:solidFill>
                  <a:srgbClr val="000000"/>
                </a:solidFill>
                <a:latin typeface="Times New Roman"/>
                <a:ea typeface="宋体"/>
                <a:cs typeface="Georgia"/>
              </a:rPr>
              <a:t> </a:t>
            </a:r>
            <a:r>
              <a:rPr lang="en-US" altLang="zh-CN" sz="1400" kern="100" dirty="0" err="1" smtClean="0">
                <a:solidFill>
                  <a:srgbClr val="000000"/>
                </a:solidFill>
                <a:latin typeface="Times New Roman"/>
                <a:ea typeface="宋体"/>
                <a:cs typeface="Georgia"/>
              </a:rPr>
              <a:t>Qiang</a:t>
            </a:r>
            <a:r>
              <a:rPr lang="en-US" altLang="zh-CN" sz="1400" kern="100" dirty="0" smtClean="0">
                <a:solidFill>
                  <a:srgbClr val="000000"/>
                </a:solidFill>
                <a:latin typeface="Times New Roman"/>
                <a:ea typeface="宋体"/>
                <a:cs typeface="Georgia"/>
              </a:rPr>
              <a:t> Zhou. Design and Implementation of Recruitment Information Retrieval System Based on Low-Carbon Online Recruitment. Advanced Materials Research.2021</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Vol.403-408</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1883-1887.</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[17] Jeffrey M </a:t>
            </a:r>
            <a:r>
              <a:rPr lang="en-US" altLang="zh-CN" sz="1400" kern="100" dirty="0" err="1" smtClean="0">
                <a:solidFill>
                  <a:srgbClr val="000000"/>
                </a:solidFill>
                <a:latin typeface="Times New Roman"/>
                <a:ea typeface="宋体"/>
                <a:cs typeface="Georgia"/>
              </a:rPr>
              <a:t>Ferranti;William</a:t>
            </a:r>
            <a:r>
              <a:rPr lang="en-US" altLang="zh-CN" sz="1400" kern="100" dirty="0" smtClean="0">
                <a:solidFill>
                  <a:srgbClr val="000000"/>
                </a:solidFill>
                <a:latin typeface="Times New Roman"/>
                <a:ea typeface="宋体"/>
                <a:cs typeface="Georgia"/>
              </a:rPr>
              <a:t> </a:t>
            </a:r>
            <a:r>
              <a:rPr lang="en-US" altLang="zh-CN" sz="1400" kern="100" dirty="0" err="1" smtClean="0">
                <a:solidFill>
                  <a:srgbClr val="000000"/>
                </a:solidFill>
                <a:latin typeface="Times New Roman"/>
                <a:ea typeface="宋体"/>
                <a:cs typeface="Georgia"/>
              </a:rPr>
              <a:t>Gilbert;Jonathan</a:t>
            </a:r>
            <a:r>
              <a:rPr lang="en-US" altLang="zh-CN" sz="1400" kern="100" dirty="0" smtClean="0">
                <a:solidFill>
                  <a:srgbClr val="000000"/>
                </a:solidFill>
                <a:latin typeface="Times New Roman"/>
                <a:ea typeface="宋体"/>
                <a:cs typeface="Georgia"/>
              </a:rPr>
              <a:t> </a:t>
            </a:r>
            <a:r>
              <a:rPr lang="en-US" altLang="zh-CN" sz="1400" kern="100" dirty="0" err="1" smtClean="0">
                <a:solidFill>
                  <a:srgbClr val="000000"/>
                </a:solidFill>
                <a:latin typeface="Times New Roman"/>
                <a:ea typeface="宋体"/>
                <a:cs typeface="Georgia"/>
              </a:rPr>
              <a:t>McCall;Howard</a:t>
            </a:r>
            <a:r>
              <a:rPr lang="en-US" altLang="zh-CN" sz="1400" kern="100" dirty="0" smtClean="0">
                <a:solidFill>
                  <a:srgbClr val="000000"/>
                </a:solidFill>
                <a:latin typeface="Times New Roman"/>
                <a:ea typeface="宋体"/>
                <a:cs typeface="Georgia"/>
              </a:rPr>
              <a:t> </a:t>
            </a:r>
            <a:r>
              <a:rPr lang="en-US" altLang="zh-CN" sz="1400" kern="100" dirty="0" err="1" smtClean="0">
                <a:solidFill>
                  <a:srgbClr val="000000"/>
                </a:solidFill>
                <a:latin typeface="Times New Roman"/>
                <a:ea typeface="宋体"/>
                <a:cs typeface="Georgia"/>
              </a:rPr>
              <a:t>Shang;Tanya</a:t>
            </a:r>
            <a:r>
              <a:rPr lang="en-US" altLang="zh-CN" sz="1400" kern="100" dirty="0" smtClean="0">
                <a:solidFill>
                  <a:srgbClr val="000000"/>
                </a:solidFill>
                <a:latin typeface="Times New Roman"/>
                <a:ea typeface="宋体"/>
                <a:cs typeface="Georgia"/>
              </a:rPr>
              <a:t> </a:t>
            </a:r>
            <a:r>
              <a:rPr lang="en-US" altLang="zh-CN" sz="1400" kern="100" dirty="0" err="1" smtClean="0">
                <a:solidFill>
                  <a:srgbClr val="000000"/>
                </a:solidFill>
                <a:latin typeface="Times New Roman"/>
                <a:ea typeface="宋体"/>
                <a:cs typeface="Georgia"/>
              </a:rPr>
              <a:t>Barros;Monica</a:t>
            </a:r>
            <a:r>
              <a:rPr lang="en-US" altLang="zh-CN" sz="1400" kern="100" dirty="0" smtClean="0">
                <a:solidFill>
                  <a:srgbClr val="000000"/>
                </a:solidFill>
                <a:latin typeface="Times New Roman"/>
                <a:ea typeface="宋体"/>
                <a:cs typeface="Georgia"/>
              </a:rPr>
              <a:t> M Horvath. FOCUS on clinical research informatics: The design and implementation of an open-source, data-driven cohort recruitment system: the Duke Integrated Subject Cohort and Enrollment Research Network (DISCERN) . J Am Med Inform Assoc.2020</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Vol.19 (Especial 1)</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e68-e75.</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[18] Jun </a:t>
            </a:r>
            <a:r>
              <a:rPr lang="en-US" altLang="zh-CN" sz="1400" kern="100" dirty="0" err="1" smtClean="0">
                <a:solidFill>
                  <a:srgbClr val="000000"/>
                </a:solidFill>
                <a:latin typeface="Times New Roman"/>
                <a:ea typeface="宋体"/>
                <a:cs typeface="Georgia"/>
              </a:rPr>
              <a:t>Luo;Wen</a:t>
            </a:r>
            <a:r>
              <a:rPr lang="en-US" altLang="zh-CN" sz="1400" kern="100" dirty="0" smtClean="0">
                <a:solidFill>
                  <a:srgbClr val="000000"/>
                </a:solidFill>
                <a:latin typeface="Times New Roman"/>
                <a:ea typeface="宋体"/>
                <a:cs typeface="Georgia"/>
              </a:rPr>
              <a:t> </a:t>
            </a:r>
            <a:r>
              <a:rPr lang="en-US" altLang="zh-CN" sz="1400" kern="100" dirty="0" err="1" smtClean="0">
                <a:solidFill>
                  <a:srgbClr val="000000"/>
                </a:solidFill>
                <a:latin typeface="Times New Roman"/>
                <a:ea typeface="宋体"/>
                <a:cs typeface="Georgia"/>
              </a:rPr>
              <a:t>Xuan</a:t>
            </a:r>
            <a:r>
              <a:rPr lang="en-US" altLang="zh-CN" sz="1400" kern="100" dirty="0" smtClean="0">
                <a:solidFill>
                  <a:srgbClr val="000000"/>
                </a:solidFill>
                <a:latin typeface="Times New Roman"/>
                <a:ea typeface="宋体"/>
                <a:cs typeface="Georgia"/>
              </a:rPr>
              <a:t> </a:t>
            </a:r>
            <a:r>
              <a:rPr lang="en-US" altLang="zh-CN" sz="1400" kern="100" dirty="0" err="1" smtClean="0">
                <a:solidFill>
                  <a:srgbClr val="000000"/>
                </a:solidFill>
                <a:latin typeface="Times New Roman"/>
                <a:ea typeface="宋体"/>
                <a:cs typeface="Georgia"/>
              </a:rPr>
              <a:t>Gu</a:t>
            </a:r>
            <a:r>
              <a:rPr lang="en-US" altLang="zh-CN" sz="1400" kern="100" dirty="0" smtClean="0">
                <a:solidFill>
                  <a:srgbClr val="000000"/>
                </a:solidFill>
                <a:latin typeface="Times New Roman"/>
                <a:ea typeface="宋体"/>
                <a:cs typeface="Georgia"/>
              </a:rPr>
              <a:t>. Establishment of Network Platform of </a:t>
            </a:r>
            <a:r>
              <a:rPr lang="en-US" altLang="zh-CN" sz="1400" kern="100" dirty="0" err="1" smtClean="0">
                <a:solidFill>
                  <a:srgbClr val="000000"/>
                </a:solidFill>
                <a:latin typeface="Times New Roman"/>
                <a:ea typeface="宋体"/>
                <a:cs typeface="Georgia"/>
              </a:rPr>
              <a:t>Virtuai</a:t>
            </a:r>
            <a:r>
              <a:rPr lang="en-US" altLang="zh-CN" sz="1400" kern="100" dirty="0" smtClean="0">
                <a:solidFill>
                  <a:srgbClr val="000000"/>
                </a:solidFill>
                <a:latin typeface="Times New Roman"/>
                <a:ea typeface="宋体"/>
                <a:cs typeface="Georgia"/>
              </a:rPr>
              <a:t> Teaching Laboratories in Colleges and Universities Based on PHP Technology. Advanced Engineering Forum.2018</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Vol.4</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189-192.</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[19] Jing Ying </a:t>
            </a:r>
            <a:r>
              <a:rPr lang="en-US" altLang="zh-CN" sz="1400" kern="100" dirty="0" err="1" smtClean="0">
                <a:solidFill>
                  <a:srgbClr val="000000"/>
                </a:solidFill>
                <a:latin typeface="Times New Roman"/>
                <a:ea typeface="宋体"/>
                <a:cs typeface="Georgia"/>
              </a:rPr>
              <a:t>Zhao;Hai</a:t>
            </a:r>
            <a:r>
              <a:rPr lang="en-US" altLang="zh-CN" sz="1400" kern="100" dirty="0" smtClean="0">
                <a:solidFill>
                  <a:srgbClr val="000000"/>
                </a:solidFill>
                <a:latin typeface="Times New Roman"/>
                <a:ea typeface="宋体"/>
                <a:cs typeface="Georgia"/>
              </a:rPr>
              <a:t> </a:t>
            </a:r>
            <a:r>
              <a:rPr lang="en-US" altLang="zh-CN" sz="1400" kern="100" dirty="0" err="1" smtClean="0">
                <a:solidFill>
                  <a:srgbClr val="000000"/>
                </a:solidFill>
                <a:latin typeface="Times New Roman"/>
                <a:ea typeface="宋体"/>
                <a:cs typeface="Georgia"/>
              </a:rPr>
              <a:t>Guo</a:t>
            </a:r>
            <a:r>
              <a:rPr lang="en-US" altLang="zh-CN" sz="1400" kern="100" dirty="0" smtClean="0">
                <a:solidFill>
                  <a:srgbClr val="000000"/>
                </a:solidFill>
                <a:latin typeface="Times New Roman"/>
                <a:ea typeface="宋体"/>
                <a:cs typeface="Georgia"/>
              </a:rPr>
              <a:t>. Development of the PHP Basic Knowledge Learning Software. Advanced Materials Research.2019</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Vol.831</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481-485.</a:t>
            </a:r>
            <a:endParaRPr lang="zh-CN" altLang="zh-CN" sz="1400" kern="100" dirty="0" smtClean="0">
              <a:latin typeface="Georgia"/>
              <a:ea typeface="等线"/>
              <a:cs typeface="Georgia"/>
            </a:endParaRPr>
          </a:p>
          <a:p>
            <a:pPr indent="333375" algn="just">
              <a:lnSpc>
                <a:spcPct val="120000"/>
              </a:lnSpc>
              <a:spcAft>
                <a:spcPts val="0"/>
              </a:spcAft>
            </a:pPr>
            <a:r>
              <a:rPr lang="en-US" altLang="zh-CN" sz="1400" kern="100" dirty="0" smtClean="0">
                <a:solidFill>
                  <a:srgbClr val="000000"/>
                </a:solidFill>
                <a:latin typeface="Times New Roman"/>
                <a:ea typeface="宋体"/>
                <a:cs typeface="Georgia"/>
              </a:rPr>
              <a:t>[20] </a:t>
            </a:r>
            <a:r>
              <a:rPr lang="en-US" altLang="zh-CN" sz="1400" kern="100" dirty="0" err="1" smtClean="0">
                <a:solidFill>
                  <a:srgbClr val="000000"/>
                </a:solidFill>
                <a:latin typeface="Times New Roman"/>
                <a:ea typeface="宋体"/>
                <a:cs typeface="Georgia"/>
              </a:rPr>
              <a:t>Zeichick</a:t>
            </a:r>
            <a:r>
              <a:rPr lang="en-US" altLang="zh-CN" sz="1400" kern="100" dirty="0" smtClean="0">
                <a:solidFill>
                  <a:srgbClr val="000000"/>
                </a:solidFill>
                <a:latin typeface="Times New Roman"/>
                <a:ea typeface="宋体"/>
                <a:cs typeface="Georgia"/>
              </a:rPr>
              <a:t>, Alan. J2EE 1.4 brings Web services to EJBs, adds language to PHP. Software Development Times.2020</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No.70</a:t>
            </a:r>
            <a:r>
              <a:rPr lang="zh-CN" altLang="zh-CN" sz="1400" kern="100" dirty="0" smtClean="0">
                <a:solidFill>
                  <a:srgbClr val="000000"/>
                </a:solidFill>
                <a:latin typeface="Times New Roman"/>
                <a:ea typeface="宋体"/>
                <a:cs typeface="Times New Roman"/>
              </a:rPr>
              <a:t>：</a:t>
            </a:r>
            <a:r>
              <a:rPr lang="en-US" altLang="zh-CN" sz="1400" kern="100" dirty="0" smtClean="0">
                <a:solidFill>
                  <a:srgbClr val="000000"/>
                </a:solidFill>
                <a:latin typeface="Times New Roman"/>
                <a:ea typeface="宋体"/>
                <a:cs typeface="Georgia"/>
              </a:rPr>
              <a:t>6.</a:t>
            </a:r>
            <a:endParaRPr lang="zh-CN" altLang="zh-CN" sz="1400" kern="100" dirty="0">
              <a:latin typeface="Georgia"/>
              <a:ea typeface="等线"/>
              <a:cs typeface="Georgia"/>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149195" y="3301238"/>
            <a:ext cx="7879080" cy="1015663"/>
          </a:xfrm>
          <a:prstGeom prst="rect">
            <a:avLst/>
          </a:prstGeom>
        </p:spPr>
        <p:txBody>
          <a:bodyPr wrap="none">
            <a:spAutoFit/>
          </a:bodyPr>
          <a:lstStyle/>
          <a:p>
            <a:r>
              <a:rPr lang="zh-CN" altLang="en-US" sz="6000" b="1" dirty="0">
                <a:solidFill>
                  <a:schemeClr val="bg1"/>
                </a:solidFill>
              </a:rPr>
              <a:t>感谢各位老师评判指导</a:t>
            </a:r>
          </a:p>
        </p:txBody>
      </p:sp>
      <p:sp>
        <p:nvSpPr>
          <p:cNvPr id="20" name="椭圆 19"/>
          <p:cNvSpPr/>
          <p:nvPr/>
        </p:nvSpPr>
        <p:spPr>
          <a:xfrm>
            <a:off x="5627539"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038127"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443635"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5081270" y="4378325"/>
            <a:ext cx="2011680" cy="615315"/>
          </a:xfrm>
          <a:prstGeom prst="rect">
            <a:avLst/>
          </a:prstGeom>
        </p:spPr>
        <p:txBody>
          <a:bodyPr wrap="none">
            <a:noAutofit/>
          </a:bodyPr>
          <a:lstStyle/>
          <a:p>
            <a:pPr algn="ctr"/>
            <a:r>
              <a:rPr lang="zh-CN" altLang="en-US" dirty="0">
                <a:solidFill>
                  <a:schemeClr val="bg1">
                    <a:lumMod val="95000"/>
                  </a:schemeClr>
                </a:solidFill>
                <a:latin typeface="+mj-ea"/>
                <a:ea typeface="+mj-ea"/>
              </a:rPr>
              <a:t>指导老师：</a:t>
            </a:r>
            <a:r>
              <a:rPr lang="en-US" dirty="0">
                <a:solidFill>
                  <a:schemeClr val="bg1">
                    <a:lumMod val="95000"/>
                  </a:schemeClr>
                </a:solidFill>
                <a:latin typeface="+mj-ea"/>
                <a:ea typeface="+mj-ea"/>
              </a:rPr>
              <a:t>XXX</a:t>
            </a:r>
            <a:endParaRPr lang="en-US" altLang="zh-CN" dirty="0">
              <a:solidFill>
                <a:schemeClr val="bg1">
                  <a:lumMod val="95000"/>
                </a:schemeClr>
              </a:solidFill>
              <a:latin typeface="+mj-ea"/>
              <a:ea typeface="+mj-ea"/>
            </a:endParaRPr>
          </a:p>
          <a:p>
            <a:pPr algn="ctr"/>
            <a:r>
              <a:rPr lang="zh-CN" altLang="en-US" dirty="0">
                <a:solidFill>
                  <a:schemeClr val="bg1">
                    <a:lumMod val="95000"/>
                  </a:schemeClr>
                </a:solidFill>
                <a:latin typeface="+mj-ea"/>
                <a:ea typeface="+mj-ea"/>
              </a:rPr>
              <a:t>报告人：</a:t>
            </a:r>
            <a:r>
              <a:rPr lang="en-US" altLang="zh-CN" dirty="0">
                <a:solidFill>
                  <a:schemeClr val="bg1">
                    <a:lumMod val="95000"/>
                  </a:schemeClr>
                </a:solidFill>
                <a:latin typeface="+mj-ea"/>
                <a:ea typeface="+mj-ea"/>
              </a:rPr>
              <a:t>XXX</a:t>
            </a:r>
          </a:p>
        </p:txBody>
      </p:sp>
      <p:grpSp>
        <p:nvGrpSpPr>
          <p:cNvPr id="25" name="组合 24"/>
          <p:cNvGrpSpPr/>
          <p:nvPr/>
        </p:nvGrpSpPr>
        <p:grpSpPr>
          <a:xfrm>
            <a:off x="4769529" y="541051"/>
            <a:ext cx="2638414" cy="2624498"/>
            <a:chOff x="4769529" y="541051"/>
            <a:chExt cx="2638414" cy="2624498"/>
          </a:xfrm>
        </p:grpSpPr>
        <p:grpSp>
          <p:nvGrpSpPr>
            <p:cNvPr id="26" name="Group 74"/>
            <p:cNvGrpSpPr>
              <a:grpSpLocks noChangeAspect="1"/>
            </p:cNvGrpSpPr>
            <p:nvPr/>
          </p:nvGrpSpPr>
          <p:grpSpPr bwMode="auto">
            <a:xfrm>
              <a:off x="4769529" y="541051"/>
              <a:ext cx="2638414" cy="2624498"/>
              <a:chOff x="5429" y="2125"/>
              <a:chExt cx="569" cy="566"/>
            </a:xfrm>
            <a:solidFill>
              <a:schemeClr val="bg1"/>
            </a:solidFill>
          </p:grpSpPr>
          <p:sp>
            <p:nvSpPr>
              <p:cNvPr id="28"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椭圆 26"/>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pull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3" name="矩形 2"/>
          <p:cNvSpPr/>
          <p:nvPr/>
        </p:nvSpPr>
        <p:spPr>
          <a:xfrm>
            <a:off x="5289550" y="147320"/>
            <a:ext cx="6726555" cy="4675505"/>
          </a:xfrm>
          <a:prstGeom prst="rect">
            <a:avLst/>
          </a:prstGeom>
          <a:noFill/>
          <a:ln>
            <a:noFill/>
          </a:ln>
          <a:effectLst>
            <a:outerShdw blurRad="165100" sx="101000" sy="1010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rPr>
              <a:t>随着社会的发展，大学生考研的管理形势越来越严峻。越来越多的用户利用互联网获得信息，但考研信息鱼龙混杂，信息真假难以辨别。为了方便用户更好的获得本考研信息，因此，设计一种安全高效的考研互助交流系统极为重要。</a:t>
            </a:r>
          </a:p>
          <a:p>
            <a:r>
              <a:rPr lang="zh-CN" altLang="en-US" dirty="0" smtClean="0">
                <a:solidFill>
                  <a:schemeClr val="tx1"/>
                </a:solidFill>
              </a:rPr>
              <a:t>为设计一个安全便捷，并且使用户更好获取本考研信息，本文主要有安全、简洁为理念，实现用户快捷寻找考研信息，从而解决考研信息复杂难辨的问题。该系统采用</a:t>
            </a:r>
            <a:r>
              <a:rPr lang="en-US" altLang="zh-CN" dirty="0" smtClean="0">
                <a:solidFill>
                  <a:schemeClr val="tx1"/>
                </a:solidFill>
              </a:rPr>
              <a:t>PHP</a:t>
            </a:r>
            <a:r>
              <a:rPr lang="zh-CN" altLang="en-US" dirty="0" smtClean="0">
                <a:solidFill>
                  <a:schemeClr val="tx1"/>
                </a:solidFill>
              </a:rPr>
              <a:t>语言和</a:t>
            </a:r>
            <a:r>
              <a:rPr lang="en-US" altLang="zh-CN" dirty="0" err="1" smtClean="0">
                <a:solidFill>
                  <a:schemeClr val="tx1"/>
                </a:solidFill>
              </a:rPr>
              <a:t>mysql</a:t>
            </a:r>
            <a:r>
              <a:rPr lang="zh-CN" altLang="en-US" dirty="0" smtClean="0">
                <a:solidFill>
                  <a:schemeClr val="tx1"/>
                </a:solidFill>
              </a:rPr>
              <a:t>数据库进行开发设计，通过对考研互助交流管理流程的分析，分析了其功能性和非功能性需求，设计了考研互助交流系统，该平台包括管理员和用户两部分。同时还能为用户提供一个方便实用的考研互助交流系统，使得用户能够及时地找到合适自己的考研信息。管理员在使用本系统时，可以通过后台管理员界面管理用户的信息，也可以发布系统公告，让用户及时了解考研信息。这样，用户就可以安全高效地找到考研信息。</a:t>
            </a:r>
            <a:endParaRPr lang="zh-CN" altLang="en-US" dirty="0">
              <a:solidFill>
                <a:schemeClr val="tx1"/>
              </a:solidFill>
            </a:endParaRPr>
          </a:p>
        </p:txBody>
      </p:sp>
      <p:sp>
        <p:nvSpPr>
          <p:cNvPr id="5" name="矩形 4"/>
          <p:cNvSpPr/>
          <p:nvPr/>
        </p:nvSpPr>
        <p:spPr>
          <a:xfrm>
            <a:off x="4308475" y="5496560"/>
            <a:ext cx="4294505" cy="1106805"/>
          </a:xfrm>
          <a:prstGeom prst="rect">
            <a:avLst/>
          </a:prstGeom>
        </p:spPr>
        <p:txBody>
          <a:bodyPr wrap="square">
            <a:spAutoFit/>
          </a:bodyPr>
          <a:lstStyle/>
          <a:p>
            <a:r>
              <a:rPr lang="zh-CN" altLang="en-US" sz="6600" b="1" dirty="0"/>
              <a:t>摘     要</a:t>
            </a:r>
          </a:p>
        </p:txBody>
      </p:sp>
    </p:spTree>
  </p:cSld>
  <p:clrMapOvr>
    <a:masterClrMapping/>
  </p:clrMapOvr>
  <p:transition spd="med">
    <p:pull dir="d"/>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a:solidFill>
                  <a:schemeClr val="bg1"/>
                </a:solidFill>
                <a:latin typeface="黑体" panose="02010609060101010101" charset="-122"/>
                <a:ea typeface="黑体" panose="02010609060101010101" charset="-122"/>
                <a:cs typeface="黑体" panose="02010609060101010101" charset="-122"/>
              </a:rPr>
              <a:t>开发背景及研究意义</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1754326"/>
          </a:xfrm>
          <a:prstGeom prst="rect">
            <a:avLst/>
          </a:prstGeom>
        </p:spPr>
        <p:txBody>
          <a:bodyPr wrap="square">
            <a:spAutoFit/>
          </a:bodyPr>
          <a:lstStyle/>
          <a:p>
            <a:r>
              <a:rPr lang="zh-CN" altLang="en-US" dirty="0"/>
              <a:t>     如今越来越多的高校学生选择通过考研来提升自己的学历及自我价值，随着考研人数的不断增加，考研也逐步成为了众多大学生所关心的热门话题。随之而来的是市场规模庞大的各类辅导机构以及各种学习系统。因此，设计、开发一个考研互助交流系统有较大的发展空间。一个具备多元化，优秀交互功能的学习交流系统，可以为所有考研的高校学生提供一个分享知识、信息的场所，为关心考研动向的备考学生规划有效的学习途径和方法。相比于线下的考研辅导机构，线上考研信息交流系统更为灵活和方便，学生可以根据自己的情况挑选适合自己的学习方式，掌握更全面的信息，拥有一个更加广阔的经验交流的空间。</a:t>
            </a:r>
            <a:endParaRPr altLang="zh-CN" dirty="0"/>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3565"/>
          </a:xfrm>
          <a:prstGeom prst="rect">
            <a:avLst/>
          </a:prstGeom>
          <a:noFill/>
        </p:spPr>
        <p:txBody>
          <a:bodyPr wrap="square" rtlCol="0">
            <a:spAutoFit/>
          </a:bodyPr>
          <a:lstStyle/>
          <a:p>
            <a:r>
              <a:rPr lang="zh-CN" altLang="en-US" sz="3200" dirty="0">
                <a:solidFill>
                  <a:schemeClr val="bg1"/>
                </a:solidFill>
                <a:latin typeface="黑体" panose="02010609060101010101" charset="-122"/>
                <a:ea typeface="黑体" panose="02010609060101010101" charset="-122"/>
                <a:cs typeface="黑体" panose="02010609060101010101" charset="-122"/>
              </a:rPr>
              <a:t>国内外研究现状和发展趋势</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4524315"/>
          </a:xfrm>
          <a:prstGeom prst="rect">
            <a:avLst/>
          </a:prstGeom>
        </p:spPr>
        <p:txBody>
          <a:bodyPr wrap="square">
            <a:spAutoFit/>
          </a:bodyPr>
          <a:lstStyle/>
          <a:p>
            <a:r>
              <a:rPr lang="zh-CN" altLang="en-US" dirty="0"/>
              <a:t>     在根据美国</a:t>
            </a:r>
            <a:r>
              <a:rPr lang="en-US" altLang="zh-CN" dirty="0"/>
              <a:t>2017</a:t>
            </a:r>
            <a:r>
              <a:rPr lang="zh-CN" altLang="en-US" dirty="0"/>
              <a:t>年秋季入学人数的统计数据，美国有</a:t>
            </a:r>
            <a:r>
              <a:rPr lang="en-US" altLang="zh-CN" dirty="0"/>
              <a:t>290</a:t>
            </a:r>
            <a:r>
              <a:rPr lang="zh-CN" altLang="en-US" dirty="0"/>
              <a:t>万名学生从各个高中毕业，但只有</a:t>
            </a:r>
            <a:r>
              <a:rPr lang="en-US" altLang="zh-CN" dirty="0"/>
              <a:t>190</a:t>
            </a:r>
            <a:r>
              <a:rPr lang="zh-CN" altLang="en-US" dirty="0"/>
              <a:t>万名毕业生进入了大学，这是</a:t>
            </a:r>
            <a:r>
              <a:rPr lang="en-US" altLang="zh-CN" dirty="0"/>
              <a:t>67%</a:t>
            </a:r>
            <a:r>
              <a:rPr lang="zh-CN" altLang="en-US" dirty="0"/>
              <a:t>的比例。根据</a:t>
            </a:r>
            <a:r>
              <a:rPr lang="en-US" altLang="zh-CN" dirty="0"/>
              <a:t>bls.org</a:t>
            </a:r>
            <a:r>
              <a:rPr lang="zh-CN" altLang="en-US" dirty="0"/>
              <a:t>的数据，</a:t>
            </a:r>
            <a:r>
              <a:rPr lang="en-US" altLang="zh-CN" dirty="0"/>
              <a:t>2019</a:t>
            </a:r>
            <a:r>
              <a:rPr lang="zh-CN" altLang="en-US" dirty="0"/>
              <a:t>年高中毕业生立即进入大学的比例为</a:t>
            </a:r>
            <a:r>
              <a:rPr lang="en-US" altLang="zh-CN" dirty="0"/>
              <a:t>66.2%</a:t>
            </a:r>
            <a:r>
              <a:rPr lang="zh-CN" altLang="en-US" dirty="0"/>
              <a:t>。</a:t>
            </a:r>
          </a:p>
          <a:p>
            <a:r>
              <a:rPr lang="en-US" altLang="zh-CN" dirty="0"/>
              <a:t>     2022</a:t>
            </a:r>
            <a:r>
              <a:rPr lang="zh-CN" altLang="en-US" dirty="0"/>
              <a:t>年美国预计将有</a:t>
            </a:r>
            <a:r>
              <a:rPr lang="en-US" altLang="zh-CN" dirty="0"/>
              <a:t>1467</a:t>
            </a:r>
            <a:r>
              <a:rPr lang="zh-CN" altLang="en-US" dirty="0"/>
              <a:t>万学生进入公立大学，</a:t>
            </a:r>
            <a:r>
              <a:rPr lang="en-US" altLang="zh-CN" dirty="0"/>
              <a:t>524</a:t>
            </a:r>
            <a:r>
              <a:rPr lang="zh-CN" altLang="en-US" dirty="0"/>
              <a:t>万学生将进入私立院校。</a:t>
            </a:r>
          </a:p>
          <a:p>
            <a:r>
              <a:rPr lang="zh-CN" altLang="en-US" dirty="0"/>
              <a:t>     经统计，</a:t>
            </a:r>
            <a:r>
              <a:rPr lang="en-US" altLang="zh-CN" dirty="0"/>
              <a:t>2020</a:t>
            </a:r>
            <a:r>
              <a:rPr lang="zh-CN" altLang="en-US" dirty="0"/>
              <a:t>年美国高中学子毕业选择升入大学的</a:t>
            </a:r>
            <a:r>
              <a:rPr lang="en-US" altLang="zh-CN" dirty="0"/>
              <a:t>67%</a:t>
            </a:r>
            <a:r>
              <a:rPr lang="zh-CN" altLang="en-US" dirty="0"/>
              <a:t>的比例中，美国高等教育中研究生占比为</a:t>
            </a:r>
            <a:r>
              <a:rPr lang="en-US" altLang="zh-CN" dirty="0"/>
              <a:t>33%</a:t>
            </a:r>
            <a:r>
              <a:rPr lang="zh-CN" altLang="en-US" dirty="0"/>
              <a:t>，其中博士生占比约为</a:t>
            </a:r>
            <a:r>
              <a:rPr lang="en-US" altLang="zh-CN" dirty="0"/>
              <a:t>6%</a:t>
            </a:r>
            <a:r>
              <a:rPr lang="zh-CN" altLang="en-US" dirty="0"/>
              <a:t>。在新增就业人口当中，美国具有研究生学历的占比约为</a:t>
            </a:r>
            <a:r>
              <a:rPr lang="en-US" altLang="zh-CN" dirty="0"/>
              <a:t>15%</a:t>
            </a:r>
            <a:r>
              <a:rPr lang="zh-CN" altLang="en-US" dirty="0"/>
              <a:t>。</a:t>
            </a:r>
          </a:p>
          <a:p>
            <a:r>
              <a:rPr lang="zh-CN" altLang="en-US" dirty="0"/>
              <a:t>     而其中，有关考研的系统，大多为美国各州当地的系统，例如：加州州立系统，这是美国加利福尼亚州的研究生申请系统，可以申请加州内的各个大学。</a:t>
            </a:r>
          </a:p>
          <a:p>
            <a:r>
              <a:rPr lang="zh-CN" altLang="en-US" dirty="0"/>
              <a:t>     随着我国大学生人数的日益增长，毕业生大体分为三个部分：一部分毕业生选择了就业，一部分毕业生选择了进行公务员考试，剩下的毕业生则选择了考研进行学术深造。</a:t>
            </a:r>
          </a:p>
          <a:p>
            <a:r>
              <a:rPr lang="zh-CN" altLang="en-US" dirty="0"/>
              <a:t>     经统计，我国</a:t>
            </a:r>
            <a:r>
              <a:rPr lang="en-US" altLang="zh-CN" dirty="0"/>
              <a:t>2018</a:t>
            </a:r>
            <a:r>
              <a:rPr lang="zh-CN" altLang="en-US" dirty="0"/>
              <a:t>年考研人数为</a:t>
            </a:r>
            <a:r>
              <a:rPr lang="en-US" altLang="zh-CN" dirty="0"/>
              <a:t>238</a:t>
            </a:r>
            <a:r>
              <a:rPr lang="zh-CN" altLang="en-US" dirty="0"/>
              <a:t>万人；</a:t>
            </a:r>
            <a:r>
              <a:rPr lang="en-US" altLang="zh-CN" dirty="0"/>
              <a:t>2019</a:t>
            </a:r>
            <a:r>
              <a:rPr lang="zh-CN" altLang="en-US" dirty="0"/>
              <a:t>年，考研人数为</a:t>
            </a:r>
            <a:r>
              <a:rPr lang="en-US" altLang="zh-CN" dirty="0"/>
              <a:t>290</a:t>
            </a:r>
            <a:r>
              <a:rPr lang="zh-CN" altLang="en-US" dirty="0"/>
              <a:t>万人，比</a:t>
            </a:r>
            <a:r>
              <a:rPr lang="en-US" altLang="zh-CN" dirty="0"/>
              <a:t>2018</a:t>
            </a:r>
            <a:r>
              <a:rPr lang="zh-CN" altLang="en-US" dirty="0"/>
              <a:t>年增长了</a:t>
            </a:r>
            <a:r>
              <a:rPr lang="en-US" altLang="zh-CN" dirty="0"/>
              <a:t>52</a:t>
            </a:r>
            <a:r>
              <a:rPr lang="zh-CN" altLang="en-US" dirty="0"/>
              <a:t>万人；</a:t>
            </a:r>
            <a:r>
              <a:rPr lang="en-US" altLang="zh-CN" dirty="0"/>
              <a:t>2020</a:t>
            </a:r>
            <a:r>
              <a:rPr lang="zh-CN" altLang="en-US" dirty="0"/>
              <a:t>年，考研人数为</a:t>
            </a:r>
            <a:r>
              <a:rPr lang="en-US" altLang="zh-CN" dirty="0"/>
              <a:t>341</a:t>
            </a:r>
            <a:r>
              <a:rPr lang="zh-CN" altLang="en-US" dirty="0"/>
              <a:t>万人，增长了</a:t>
            </a:r>
            <a:r>
              <a:rPr lang="en-US" altLang="zh-CN" dirty="0"/>
              <a:t>51</a:t>
            </a:r>
            <a:r>
              <a:rPr lang="zh-CN" altLang="en-US" dirty="0"/>
              <a:t>万人；</a:t>
            </a:r>
            <a:r>
              <a:rPr lang="en-US" altLang="zh-CN" dirty="0"/>
              <a:t>2021</a:t>
            </a:r>
            <a:r>
              <a:rPr lang="zh-CN" altLang="en-US" dirty="0"/>
              <a:t>年，考研人数为</a:t>
            </a:r>
            <a:r>
              <a:rPr lang="en-US" altLang="zh-CN" dirty="0"/>
              <a:t>377</a:t>
            </a:r>
            <a:r>
              <a:rPr lang="zh-CN" altLang="en-US" dirty="0"/>
              <a:t>万人，增长了</a:t>
            </a:r>
            <a:r>
              <a:rPr lang="en-US" altLang="zh-CN" dirty="0"/>
              <a:t>36</a:t>
            </a:r>
            <a:r>
              <a:rPr lang="zh-CN" altLang="en-US" dirty="0"/>
              <a:t>万人；</a:t>
            </a:r>
            <a:r>
              <a:rPr lang="en-US" altLang="zh-CN" dirty="0"/>
              <a:t>2022</a:t>
            </a:r>
            <a:r>
              <a:rPr lang="zh-CN" altLang="en-US" dirty="0"/>
              <a:t>年考研人数为</a:t>
            </a:r>
            <a:r>
              <a:rPr lang="en-US" altLang="zh-CN" dirty="0"/>
              <a:t>457</a:t>
            </a:r>
            <a:r>
              <a:rPr lang="zh-CN" altLang="en-US" dirty="0"/>
              <a:t>万人，相较去年增长了</a:t>
            </a:r>
            <a:r>
              <a:rPr lang="en-US" altLang="zh-CN" dirty="0"/>
              <a:t>80</a:t>
            </a:r>
            <a:r>
              <a:rPr lang="zh-CN" altLang="en-US" dirty="0"/>
              <a:t>万人。</a:t>
            </a:r>
          </a:p>
          <a:p>
            <a:r>
              <a:rPr lang="zh-CN" altLang="en-US" dirty="0"/>
              <a:t>     随着考研热浪的掀起，市场上出现了大量的考研信息平台，例如小白考研、考虫、番茄钟等。这些平台的出现使用户能够在网络上轻松获取信息，帮助选择专业、院校，也有利于他们复习考研知识。这些平台的特点大多为：门槛低、方便性和信息资源较为分散。除此之外，部分平台的收费内容也为用户增加了些许负担，那么，一个免费且具有交流平台的系统的出现就符合了当前的需求。 </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a:solidFill>
                  <a:schemeClr val="bg1"/>
                </a:solidFill>
                <a:latin typeface="黑体" panose="02010609060101010101" charset="-122"/>
                <a:ea typeface="黑体" panose="02010609060101010101" charset="-122"/>
                <a:cs typeface="黑体" panose="02010609060101010101" charset="-122"/>
              </a:rPr>
              <a:t>本文主要研究的内容</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1200329"/>
          </a:xfrm>
          <a:prstGeom prst="rect">
            <a:avLst/>
          </a:prstGeom>
        </p:spPr>
        <p:txBody>
          <a:bodyPr wrap="square">
            <a:spAutoFit/>
          </a:bodyPr>
          <a:lstStyle/>
          <a:p>
            <a:r>
              <a:rPr lang="zh-CN" altLang="zh-CN" dirty="0" smtClean="0"/>
              <a:t>该系统采用</a:t>
            </a:r>
            <a:r>
              <a:rPr lang="en-US" altLang="zh-CN" dirty="0" smtClean="0"/>
              <a:t>PHP</a:t>
            </a:r>
            <a:r>
              <a:rPr lang="zh-CN" altLang="zh-CN" dirty="0" smtClean="0"/>
              <a:t>技术和</a:t>
            </a:r>
            <a:r>
              <a:rPr lang="en-US" altLang="zh-CN" dirty="0" smtClean="0"/>
              <a:t>B/S</a:t>
            </a:r>
            <a:r>
              <a:rPr lang="zh-CN" altLang="zh-CN" dirty="0" smtClean="0"/>
              <a:t>结构进行开发设计，后台使用</a:t>
            </a:r>
            <a:r>
              <a:rPr lang="en-US" altLang="zh-CN" dirty="0" err="1" smtClean="0"/>
              <a:t>MySQL</a:t>
            </a:r>
            <a:r>
              <a:rPr lang="zh-CN" altLang="zh-CN" dirty="0" smtClean="0"/>
              <a:t>数据库进行数据存储。系统主要分为两大模块：即管理员模块和用户模块。本文从考研互助交流流程分析入手，分析了其功能性需求和非功能性需求，设计了一个由管理员和用户两部分组成的考研互助交流系统。用户可在前端网页浏览备考信息、交流论坛、课程资料等；管理员可通过后台管理界面管理用户信息和系统管理。</a:t>
            </a:r>
            <a:endParaRPr lang="zh-CN" altLang="zh-CN" dirty="0"/>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 name="文本框 2"/>
          <p:cNvSpPr txBox="1"/>
          <p:nvPr/>
        </p:nvSpPr>
        <p:spPr>
          <a:xfrm>
            <a:off x="764540" y="17780"/>
            <a:ext cx="4320540"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rPr>
              <a:t>系统开发环境</a:t>
            </a:r>
            <a:r>
              <a:rPr kumimoji="0" sz="2000" b="0" i="0" u="none" strike="noStrike" kern="0" cap="none" spc="0" normalizeH="0" baseline="0" noProof="0" dirty="0">
                <a:ln>
                  <a:noFill/>
                </a:ln>
                <a:solidFill>
                  <a:schemeClr val="bg1"/>
                </a:solidFill>
                <a:effectLst/>
                <a:uLnTx/>
                <a:uFillTx/>
                <a:latin typeface="+mj-ea"/>
                <a:ea typeface="+mj-ea"/>
              </a:rPr>
              <a:t>  </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2"/>
          <a:srcRect l="3369" r="62965" b="26913"/>
          <a:stretch>
            <a:fillRect/>
          </a:stretch>
        </p:blipFill>
        <p:spPr>
          <a:xfrm>
            <a:off x="615642" y="1328288"/>
            <a:ext cx="3655294" cy="4463626"/>
          </a:xfrm>
          <a:prstGeom prst="rect">
            <a:avLst/>
          </a:prstGeom>
          <a:ln>
            <a:noFill/>
          </a:ln>
        </p:spPr>
      </p:pic>
      <p:pic>
        <p:nvPicPr>
          <p:cNvPr id="11" name="图片 10"/>
          <p:cNvPicPr>
            <a:picLocks noChangeAspect="1"/>
          </p:cNvPicPr>
          <p:nvPr/>
        </p:nvPicPr>
        <p:blipFill rotWithShape="1">
          <a:blip r:embed="rId3"/>
          <a:srcRect l="-2" r="66232" b="26913"/>
          <a:stretch>
            <a:fillRect/>
          </a:stretch>
        </p:blipFill>
        <p:spPr>
          <a:xfrm>
            <a:off x="4349985" y="1332070"/>
            <a:ext cx="3666523" cy="4463626"/>
          </a:xfrm>
          <a:prstGeom prst="rect">
            <a:avLst/>
          </a:prstGeom>
          <a:ln>
            <a:noFill/>
          </a:ln>
        </p:spPr>
      </p:pic>
      <p:pic>
        <p:nvPicPr>
          <p:cNvPr id="12" name="图片 11"/>
          <p:cNvPicPr>
            <a:picLocks noChangeAspect="1"/>
          </p:cNvPicPr>
          <p:nvPr/>
        </p:nvPicPr>
        <p:blipFill rotWithShape="1">
          <a:blip r:embed="rId4"/>
          <a:srcRect l="-2" r="66725" b="26913"/>
          <a:stretch>
            <a:fillRect/>
          </a:stretch>
        </p:blipFill>
        <p:spPr>
          <a:xfrm>
            <a:off x="8084328" y="1332070"/>
            <a:ext cx="3612964" cy="4463626"/>
          </a:xfrm>
          <a:prstGeom prst="rect">
            <a:avLst/>
          </a:prstGeom>
          <a:ln>
            <a:noFill/>
          </a:ln>
        </p:spPr>
      </p:pic>
      <p:sp>
        <p:nvSpPr>
          <p:cNvPr id="4" name="矩形 3"/>
          <p:cNvSpPr/>
          <p:nvPr/>
        </p:nvSpPr>
        <p:spPr>
          <a:xfrm>
            <a:off x="615642"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349985"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084328" y="1328289"/>
            <a:ext cx="361296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08200" y="1600185"/>
            <a:ext cx="1414170" cy="461665"/>
          </a:xfrm>
          <a:prstGeom prst="rect">
            <a:avLst/>
          </a:prstGeom>
        </p:spPr>
        <p:txBody>
          <a:bodyPr wrap="none">
            <a:spAutoFit/>
          </a:bodyPr>
          <a:lstStyle/>
          <a:p>
            <a:r>
              <a:rPr lang="en-US" altLang="zh-CN" sz="2400" b="1" dirty="0" smtClean="0">
                <a:solidFill>
                  <a:schemeClr val="bg1"/>
                </a:solidFill>
              </a:rPr>
              <a:t>PHP</a:t>
            </a:r>
            <a:r>
              <a:rPr lang="zh-CN" altLang="en-US" sz="2400" b="1" dirty="0" smtClean="0">
                <a:solidFill>
                  <a:schemeClr val="bg1"/>
                </a:solidFill>
              </a:rPr>
              <a:t>技术</a:t>
            </a:r>
            <a:endParaRPr lang="en-US" altLang="zh-CN" sz="2400" kern="0" dirty="0">
              <a:solidFill>
                <a:schemeClr val="bg1"/>
              </a:solidFill>
              <a:latin typeface="Segoe UI Light" panose="020B0502040204020203" charset="0"/>
              <a:cs typeface="Segoe UI Light" panose="020B0502040204020203" charset="0"/>
            </a:endParaRPr>
          </a:p>
        </p:txBody>
      </p:sp>
      <p:sp>
        <p:nvSpPr>
          <p:cNvPr id="16" name="矩形 15"/>
          <p:cNvSpPr/>
          <p:nvPr/>
        </p:nvSpPr>
        <p:spPr>
          <a:xfrm>
            <a:off x="4551734" y="1600185"/>
            <a:ext cx="2132315" cy="461665"/>
          </a:xfrm>
          <a:prstGeom prst="rect">
            <a:avLst/>
          </a:prstGeom>
        </p:spPr>
        <p:txBody>
          <a:bodyPr wrap="none">
            <a:spAutoFit/>
          </a:bodyPr>
          <a:lstStyle/>
          <a:p>
            <a:r>
              <a:rPr lang="en-US" altLang="zh-CN" sz="2400" b="1" dirty="0" err="1">
                <a:solidFill>
                  <a:schemeClr val="bg1"/>
                </a:solidFill>
              </a:rPr>
              <a:t>MySQL</a:t>
            </a:r>
            <a:r>
              <a:rPr lang="zh-CN" altLang="en-US" sz="2400" b="1" dirty="0">
                <a:solidFill>
                  <a:schemeClr val="bg1"/>
                </a:solidFill>
              </a:rPr>
              <a:t>数据库</a:t>
            </a:r>
          </a:p>
        </p:txBody>
      </p:sp>
      <p:sp>
        <p:nvSpPr>
          <p:cNvPr id="19" name="矩形 18"/>
          <p:cNvSpPr/>
          <p:nvPr/>
        </p:nvSpPr>
        <p:spPr>
          <a:xfrm>
            <a:off x="8478207" y="1600185"/>
            <a:ext cx="1294130" cy="460375"/>
          </a:xfrm>
          <a:prstGeom prst="rect">
            <a:avLst/>
          </a:prstGeom>
        </p:spPr>
        <p:txBody>
          <a:bodyPr wrap="none">
            <a:spAutoFit/>
          </a:bodyPr>
          <a:lstStyle/>
          <a:p>
            <a:pPr algn="l"/>
            <a:r>
              <a:rPr lang="zh-CN" altLang="en-US" sz="2400" b="1" dirty="0">
                <a:solidFill>
                  <a:schemeClr val="bg1"/>
                </a:solidFill>
              </a:rPr>
              <a:t>B/S结构</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5" name="矩形 4"/>
          <p:cNvSpPr/>
          <p:nvPr/>
        </p:nvSpPr>
        <p:spPr>
          <a:xfrm>
            <a:off x="4310896" y="5293268"/>
            <a:ext cx="3535680" cy="1106805"/>
          </a:xfrm>
          <a:prstGeom prst="rect">
            <a:avLst/>
          </a:prstGeom>
        </p:spPr>
        <p:txBody>
          <a:bodyPr wrap="none">
            <a:spAutoFit/>
          </a:bodyPr>
          <a:lstStyle/>
          <a:p>
            <a:pPr algn="l"/>
            <a:r>
              <a:rPr lang="zh-CN" altLang="en-US" sz="6600" b="1" dirty="0"/>
              <a:t>系统分析</a:t>
            </a:r>
          </a:p>
        </p:txBody>
      </p:sp>
    </p:spTree>
  </p:cSld>
  <p:clrMapOvr>
    <a:masterClrMapping/>
  </p:clrMapOvr>
  <p:transition spd="med">
    <p:pull dir="d"/>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 name="文本框 2"/>
          <p:cNvSpPr txBox="1"/>
          <p:nvPr/>
        </p:nvSpPr>
        <p:spPr>
          <a:xfrm>
            <a:off x="82278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rPr>
              <a:t>系统分析</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 name="矩形 16"/>
          <p:cNvSpPr/>
          <p:nvPr/>
        </p:nvSpPr>
        <p:spPr>
          <a:xfrm>
            <a:off x="4579820" y="1067986"/>
            <a:ext cx="3170360" cy="5044056"/>
          </a:xfrm>
          <a:prstGeom prst="rect">
            <a:avLst/>
          </a:prstGeom>
          <a:solidFill>
            <a:srgbClr val="546F7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19" name="矩形 18"/>
          <p:cNvSpPr/>
          <p:nvPr/>
        </p:nvSpPr>
        <p:spPr>
          <a:xfrm>
            <a:off x="7992712" y="1067986"/>
            <a:ext cx="3170360" cy="5044056"/>
          </a:xfrm>
          <a:prstGeom prst="rect">
            <a:avLst/>
          </a:prstGeom>
          <a:solidFill>
            <a:srgbClr val="FF6D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1" name="矩形 20"/>
          <p:cNvSpPr/>
          <p:nvPr/>
        </p:nvSpPr>
        <p:spPr>
          <a:xfrm>
            <a:off x="1164308" y="1130085"/>
            <a:ext cx="3170360" cy="5044056"/>
          </a:xfrm>
          <a:prstGeom prst="rect">
            <a:avLst/>
          </a:prstGeom>
          <a:solidFill>
            <a:srgbClr val="398E3D"/>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3" name="左右箭头 22"/>
          <p:cNvSpPr/>
          <p:nvPr/>
        </p:nvSpPr>
        <p:spPr>
          <a:xfrm>
            <a:off x="1547093" y="4635656"/>
            <a:ext cx="8928950" cy="756608"/>
          </a:xfrm>
          <a:prstGeom prst="leftRightArrow">
            <a:avLst/>
          </a:prstGeom>
          <a:solidFill>
            <a:srgbClr val="F1F5F8"/>
          </a:solidFill>
          <a:ln>
            <a:noFill/>
          </a:ln>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24" name="Group 11"/>
          <p:cNvGrpSpPr>
            <a:grpSpLocks noChangeAspect="1"/>
          </p:cNvGrpSpPr>
          <p:nvPr/>
        </p:nvGrpSpPr>
        <p:grpSpPr bwMode="auto">
          <a:xfrm>
            <a:off x="8604683" y="1803618"/>
            <a:ext cx="1747164" cy="1240484"/>
            <a:chOff x="1407" y="1098"/>
            <a:chExt cx="800" cy="568"/>
          </a:xfrm>
          <a:solidFill>
            <a:schemeClr val="bg1"/>
          </a:solidFill>
        </p:grpSpPr>
        <p:sp>
          <p:nvSpPr>
            <p:cNvPr id="25"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6"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7"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8" name="Freeform 15"/>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9" name="Freeform 16"/>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0" name="Freeform 17"/>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1" name="Freeform 18"/>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2" name="Freeform 19"/>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3" name="Group 32"/>
          <p:cNvGrpSpPr>
            <a:grpSpLocks noChangeAspect="1"/>
          </p:cNvGrpSpPr>
          <p:nvPr/>
        </p:nvGrpSpPr>
        <p:grpSpPr bwMode="auto">
          <a:xfrm>
            <a:off x="1875907" y="1871319"/>
            <a:ext cx="1747162" cy="1240486"/>
            <a:chOff x="4354" y="1098"/>
            <a:chExt cx="800" cy="568"/>
          </a:xfrm>
          <a:solidFill>
            <a:schemeClr val="bg1"/>
          </a:solidFill>
        </p:grpSpPr>
        <p:sp>
          <p:nvSpPr>
            <p:cNvPr id="34" name="Freeform 33"/>
            <p:cNvSpPr>
              <a:spLocks noEditPoints="1"/>
            </p:cNvSpPr>
            <p:nvPr/>
          </p:nvSpPr>
          <p:spPr bwMode="auto">
            <a:xfrm>
              <a:off x="4441" y="1098"/>
              <a:ext cx="626" cy="423"/>
            </a:xfrm>
            <a:custGeom>
              <a:avLst/>
              <a:gdLst>
                <a:gd name="T0" fmla="*/ 621 w 628"/>
                <a:gd name="T1" fmla="*/ 7 h 423"/>
                <a:gd name="T2" fmla="*/ 605 w 628"/>
                <a:gd name="T3" fmla="*/ 0 h 423"/>
                <a:gd name="T4" fmla="*/ 24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4" y="0"/>
                    <a:pt x="24" y="0"/>
                    <a:pt x="24"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 name="Freeform 34"/>
            <p:cNvSpPr>
              <a:spLocks noEditPoints="1"/>
            </p:cNvSpPr>
            <p:nvPr/>
          </p:nvSpPr>
          <p:spPr bwMode="auto">
            <a:xfrm>
              <a:off x="4354"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bg1"/>
                </a:solidFill>
              </a:endParaRPr>
            </a:p>
          </p:txBody>
        </p:sp>
        <p:sp>
          <p:nvSpPr>
            <p:cNvPr id="36" name="Freeform 35"/>
            <p:cNvSpPr>
              <a:spLocks noEditPoints="1"/>
            </p:cNvSpPr>
            <p:nvPr/>
          </p:nvSpPr>
          <p:spPr bwMode="auto">
            <a:xfrm>
              <a:off x="4355"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 name="Freeform 36"/>
            <p:cNvSpPr/>
            <p:nvPr/>
          </p:nvSpPr>
          <p:spPr bwMode="auto">
            <a:xfrm>
              <a:off x="4702" y="1225"/>
              <a:ext cx="50" cy="48"/>
            </a:xfrm>
            <a:custGeom>
              <a:avLst/>
              <a:gdLst>
                <a:gd name="T0" fmla="*/ 50 w 50"/>
                <a:gd name="T1" fmla="*/ 24 h 48"/>
                <a:gd name="T2" fmla="*/ 47 w 50"/>
                <a:gd name="T3" fmla="*/ 36 h 48"/>
                <a:gd name="T4" fmla="*/ 40 w 50"/>
                <a:gd name="T5" fmla="*/ 30 h 48"/>
                <a:gd name="T6" fmla="*/ 41 w 50"/>
                <a:gd name="T7" fmla="*/ 24 h 48"/>
                <a:gd name="T8" fmla="*/ 25 w 50"/>
                <a:gd name="T9" fmla="*/ 8 h 48"/>
                <a:gd name="T10" fmla="*/ 9 w 50"/>
                <a:gd name="T11" fmla="*/ 24 h 48"/>
                <a:gd name="T12" fmla="*/ 19 w 50"/>
                <a:gd name="T13" fmla="*/ 40 h 48"/>
                <a:gd name="T14" fmla="*/ 19 w 50"/>
                <a:gd name="T15" fmla="*/ 48 h 48"/>
                <a:gd name="T16" fmla="*/ 0 w 50"/>
                <a:gd name="T17" fmla="*/ 24 h 48"/>
                <a:gd name="T18" fmla="*/ 25 w 50"/>
                <a:gd name="T19" fmla="*/ 0 h 48"/>
                <a:gd name="T20" fmla="*/ 50 w 50"/>
                <a:gd name="T2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50" y="24"/>
                  </a:moveTo>
                  <a:cubicBezTo>
                    <a:pt x="50" y="29"/>
                    <a:pt x="48" y="33"/>
                    <a:pt x="47" y="36"/>
                  </a:cubicBezTo>
                  <a:cubicBezTo>
                    <a:pt x="40" y="30"/>
                    <a:pt x="40" y="30"/>
                    <a:pt x="40" y="30"/>
                  </a:cubicBezTo>
                  <a:cubicBezTo>
                    <a:pt x="41" y="28"/>
                    <a:pt x="41" y="26"/>
                    <a:pt x="41" y="24"/>
                  </a:cubicBezTo>
                  <a:cubicBezTo>
                    <a:pt x="41" y="15"/>
                    <a:pt x="34" y="8"/>
                    <a:pt x="25" y="8"/>
                  </a:cubicBezTo>
                  <a:cubicBezTo>
                    <a:pt x="16" y="8"/>
                    <a:pt x="9" y="15"/>
                    <a:pt x="9" y="24"/>
                  </a:cubicBezTo>
                  <a:cubicBezTo>
                    <a:pt x="9" y="31"/>
                    <a:pt x="13" y="37"/>
                    <a:pt x="19" y="40"/>
                  </a:cubicBezTo>
                  <a:cubicBezTo>
                    <a:pt x="19" y="48"/>
                    <a:pt x="19" y="48"/>
                    <a:pt x="19" y="48"/>
                  </a:cubicBezTo>
                  <a:cubicBezTo>
                    <a:pt x="8" y="45"/>
                    <a:pt x="0" y="36"/>
                    <a:pt x="0" y="24"/>
                  </a:cubicBezTo>
                  <a:cubicBezTo>
                    <a:pt x="0" y="11"/>
                    <a:pt x="11" y="0"/>
                    <a:pt x="25" y="0"/>
                  </a:cubicBezTo>
                  <a:cubicBezTo>
                    <a:pt x="39" y="0"/>
                    <a:pt x="50" y="11"/>
                    <a:pt x="50" y="24"/>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 name="Freeform 37"/>
            <p:cNvSpPr/>
            <p:nvPr/>
          </p:nvSpPr>
          <p:spPr bwMode="auto">
            <a:xfrm>
              <a:off x="4682" y="1204"/>
              <a:ext cx="90" cy="90"/>
            </a:xfrm>
            <a:custGeom>
              <a:avLst/>
              <a:gdLst>
                <a:gd name="T0" fmla="*/ 45 w 90"/>
                <a:gd name="T1" fmla="*/ 0 h 90"/>
                <a:gd name="T2" fmla="*/ 0 w 90"/>
                <a:gd name="T3" fmla="*/ 45 h 90"/>
                <a:gd name="T4" fmla="*/ 39 w 90"/>
                <a:gd name="T5" fmla="*/ 90 h 90"/>
                <a:gd name="T6" fmla="*/ 39 w 90"/>
                <a:gd name="T7" fmla="*/ 82 h 90"/>
                <a:gd name="T8" fmla="*/ 8 w 90"/>
                <a:gd name="T9" fmla="*/ 45 h 90"/>
                <a:gd name="T10" fmla="*/ 45 w 90"/>
                <a:gd name="T11" fmla="*/ 9 h 90"/>
                <a:gd name="T12" fmla="*/ 82 w 90"/>
                <a:gd name="T13" fmla="*/ 45 h 90"/>
                <a:gd name="T14" fmla="*/ 75 w 90"/>
                <a:gd name="T15" fmla="*/ 66 h 90"/>
                <a:gd name="T16" fmla="*/ 81 w 90"/>
                <a:gd name="T17" fmla="*/ 72 h 90"/>
                <a:gd name="T18" fmla="*/ 90 w 90"/>
                <a:gd name="T19" fmla="*/ 45 h 90"/>
                <a:gd name="T20" fmla="*/ 45 w 90"/>
                <a:gd name="T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90">
                  <a:moveTo>
                    <a:pt x="45" y="0"/>
                  </a:moveTo>
                  <a:cubicBezTo>
                    <a:pt x="20" y="0"/>
                    <a:pt x="0" y="21"/>
                    <a:pt x="0" y="45"/>
                  </a:cubicBezTo>
                  <a:cubicBezTo>
                    <a:pt x="0" y="68"/>
                    <a:pt x="17" y="87"/>
                    <a:pt x="39" y="90"/>
                  </a:cubicBezTo>
                  <a:cubicBezTo>
                    <a:pt x="39" y="82"/>
                    <a:pt x="39" y="82"/>
                    <a:pt x="39" y="82"/>
                  </a:cubicBezTo>
                  <a:cubicBezTo>
                    <a:pt x="21" y="79"/>
                    <a:pt x="8" y="64"/>
                    <a:pt x="8" y="45"/>
                  </a:cubicBezTo>
                  <a:cubicBezTo>
                    <a:pt x="8" y="25"/>
                    <a:pt x="25" y="9"/>
                    <a:pt x="45" y="9"/>
                  </a:cubicBezTo>
                  <a:cubicBezTo>
                    <a:pt x="65" y="9"/>
                    <a:pt x="82" y="25"/>
                    <a:pt x="82" y="45"/>
                  </a:cubicBezTo>
                  <a:cubicBezTo>
                    <a:pt x="82" y="53"/>
                    <a:pt x="79" y="60"/>
                    <a:pt x="75" y="66"/>
                  </a:cubicBezTo>
                  <a:cubicBezTo>
                    <a:pt x="81" y="72"/>
                    <a:pt x="81" y="72"/>
                    <a:pt x="81" y="72"/>
                  </a:cubicBezTo>
                  <a:cubicBezTo>
                    <a:pt x="87" y="65"/>
                    <a:pt x="90" y="55"/>
                    <a:pt x="90" y="45"/>
                  </a:cubicBezTo>
                  <a:cubicBezTo>
                    <a:pt x="90" y="21"/>
                    <a:pt x="70" y="0"/>
                    <a:pt x="45"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9" name="Freeform 38"/>
            <p:cNvSpPr/>
            <p:nvPr/>
          </p:nvSpPr>
          <p:spPr bwMode="auto">
            <a:xfrm>
              <a:off x="4727" y="1248"/>
              <a:ext cx="99" cy="167"/>
            </a:xfrm>
            <a:custGeom>
              <a:avLst/>
              <a:gdLst>
                <a:gd name="T0" fmla="*/ 0 w 99"/>
                <a:gd name="T1" fmla="*/ 1 h 167"/>
                <a:gd name="T2" fmla="*/ 0 w 99"/>
                <a:gd name="T3" fmla="*/ 1 h 167"/>
                <a:gd name="T4" fmla="*/ 0 w 99"/>
                <a:gd name="T5" fmla="*/ 143 h 167"/>
                <a:gd name="T6" fmla="*/ 0 w 99"/>
                <a:gd name="T7" fmla="*/ 143 h 167"/>
                <a:gd name="T8" fmla="*/ 1 w 99"/>
                <a:gd name="T9" fmla="*/ 143 h 167"/>
                <a:gd name="T10" fmla="*/ 1 w 99"/>
                <a:gd name="T11" fmla="*/ 143 h 167"/>
                <a:gd name="T12" fmla="*/ 29 w 99"/>
                <a:gd name="T13" fmla="*/ 119 h 167"/>
                <a:gd name="T14" fmla="*/ 29 w 99"/>
                <a:gd name="T15" fmla="*/ 119 h 167"/>
                <a:gd name="T16" fmla="*/ 29 w 99"/>
                <a:gd name="T17" fmla="*/ 119 h 167"/>
                <a:gd name="T18" fmla="*/ 30 w 99"/>
                <a:gd name="T19" fmla="*/ 119 h 167"/>
                <a:gd name="T20" fmla="*/ 47 w 99"/>
                <a:gd name="T21" fmla="*/ 163 h 167"/>
                <a:gd name="T22" fmla="*/ 50 w 99"/>
                <a:gd name="T23" fmla="*/ 166 h 167"/>
                <a:gd name="T24" fmla="*/ 54 w 99"/>
                <a:gd name="T25" fmla="*/ 166 h 167"/>
                <a:gd name="T26" fmla="*/ 76 w 99"/>
                <a:gd name="T27" fmla="*/ 157 h 167"/>
                <a:gd name="T28" fmla="*/ 79 w 99"/>
                <a:gd name="T29" fmla="*/ 155 h 167"/>
                <a:gd name="T30" fmla="*/ 79 w 99"/>
                <a:gd name="T31" fmla="*/ 151 h 167"/>
                <a:gd name="T32" fmla="*/ 61 w 99"/>
                <a:gd name="T33" fmla="*/ 107 h 167"/>
                <a:gd name="T34" fmla="*/ 61 w 99"/>
                <a:gd name="T35" fmla="*/ 106 h 167"/>
                <a:gd name="T36" fmla="*/ 61 w 99"/>
                <a:gd name="T37" fmla="*/ 106 h 167"/>
                <a:gd name="T38" fmla="*/ 62 w 99"/>
                <a:gd name="T39" fmla="*/ 106 h 167"/>
                <a:gd name="T40" fmla="*/ 98 w 99"/>
                <a:gd name="T41" fmla="*/ 104 h 167"/>
                <a:gd name="T42" fmla="*/ 99 w 99"/>
                <a:gd name="T43" fmla="*/ 104 h 167"/>
                <a:gd name="T44" fmla="*/ 99 w 99"/>
                <a:gd name="T45" fmla="*/ 104 h 167"/>
                <a:gd name="T46" fmla="*/ 99 w 99"/>
                <a:gd name="T47" fmla="*/ 103 h 167"/>
                <a:gd name="T48" fmla="*/ 1 w 99"/>
                <a:gd name="T49" fmla="*/ 1 h 167"/>
                <a:gd name="T50" fmla="*/ 0 w 99"/>
                <a:gd name="T51" fmla="*/ 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67">
                  <a:moveTo>
                    <a:pt x="0" y="1"/>
                  </a:moveTo>
                  <a:cubicBezTo>
                    <a:pt x="0" y="1"/>
                    <a:pt x="0" y="1"/>
                    <a:pt x="0" y="1"/>
                  </a:cubicBezTo>
                  <a:cubicBezTo>
                    <a:pt x="0" y="143"/>
                    <a:pt x="0" y="143"/>
                    <a:pt x="0" y="143"/>
                  </a:cubicBezTo>
                  <a:cubicBezTo>
                    <a:pt x="0" y="143"/>
                    <a:pt x="0" y="143"/>
                    <a:pt x="0" y="143"/>
                  </a:cubicBezTo>
                  <a:cubicBezTo>
                    <a:pt x="1" y="143"/>
                    <a:pt x="1" y="143"/>
                    <a:pt x="1" y="143"/>
                  </a:cubicBezTo>
                  <a:cubicBezTo>
                    <a:pt x="1" y="143"/>
                    <a:pt x="1" y="143"/>
                    <a:pt x="1" y="143"/>
                  </a:cubicBezTo>
                  <a:cubicBezTo>
                    <a:pt x="29" y="119"/>
                    <a:pt x="29" y="119"/>
                    <a:pt x="29" y="119"/>
                  </a:cubicBezTo>
                  <a:cubicBezTo>
                    <a:pt x="29" y="119"/>
                    <a:pt x="29" y="119"/>
                    <a:pt x="29" y="119"/>
                  </a:cubicBezTo>
                  <a:cubicBezTo>
                    <a:pt x="29" y="119"/>
                    <a:pt x="29" y="119"/>
                    <a:pt x="29" y="119"/>
                  </a:cubicBezTo>
                  <a:cubicBezTo>
                    <a:pt x="29" y="119"/>
                    <a:pt x="30" y="119"/>
                    <a:pt x="30" y="119"/>
                  </a:cubicBezTo>
                  <a:cubicBezTo>
                    <a:pt x="47" y="163"/>
                    <a:pt x="47" y="163"/>
                    <a:pt x="47" y="163"/>
                  </a:cubicBezTo>
                  <a:cubicBezTo>
                    <a:pt x="48" y="164"/>
                    <a:pt x="49" y="165"/>
                    <a:pt x="50" y="166"/>
                  </a:cubicBezTo>
                  <a:cubicBezTo>
                    <a:pt x="52" y="167"/>
                    <a:pt x="53" y="167"/>
                    <a:pt x="54" y="166"/>
                  </a:cubicBezTo>
                  <a:cubicBezTo>
                    <a:pt x="76" y="157"/>
                    <a:pt x="76" y="157"/>
                    <a:pt x="76" y="157"/>
                  </a:cubicBezTo>
                  <a:cubicBezTo>
                    <a:pt x="77" y="157"/>
                    <a:pt x="78" y="156"/>
                    <a:pt x="79" y="155"/>
                  </a:cubicBezTo>
                  <a:cubicBezTo>
                    <a:pt x="79" y="153"/>
                    <a:pt x="79" y="152"/>
                    <a:pt x="79" y="151"/>
                  </a:cubicBezTo>
                  <a:cubicBezTo>
                    <a:pt x="61" y="107"/>
                    <a:pt x="61" y="107"/>
                    <a:pt x="61" y="107"/>
                  </a:cubicBezTo>
                  <a:cubicBezTo>
                    <a:pt x="61" y="106"/>
                    <a:pt x="61" y="106"/>
                    <a:pt x="61" y="106"/>
                  </a:cubicBezTo>
                  <a:cubicBezTo>
                    <a:pt x="61" y="106"/>
                    <a:pt x="61" y="106"/>
                    <a:pt x="61" y="106"/>
                  </a:cubicBezTo>
                  <a:cubicBezTo>
                    <a:pt x="61" y="106"/>
                    <a:pt x="62" y="106"/>
                    <a:pt x="62" y="106"/>
                  </a:cubicBezTo>
                  <a:cubicBezTo>
                    <a:pt x="98" y="104"/>
                    <a:pt x="98" y="104"/>
                    <a:pt x="98" y="104"/>
                  </a:cubicBezTo>
                  <a:cubicBezTo>
                    <a:pt x="98" y="104"/>
                    <a:pt x="98" y="104"/>
                    <a:pt x="99" y="104"/>
                  </a:cubicBezTo>
                  <a:cubicBezTo>
                    <a:pt x="99" y="104"/>
                    <a:pt x="99" y="104"/>
                    <a:pt x="99" y="104"/>
                  </a:cubicBezTo>
                  <a:cubicBezTo>
                    <a:pt x="99" y="104"/>
                    <a:pt x="99" y="103"/>
                    <a:pt x="99" y="103"/>
                  </a:cubicBezTo>
                  <a:cubicBezTo>
                    <a:pt x="1" y="1"/>
                    <a:pt x="1" y="1"/>
                    <a:pt x="1" y="1"/>
                  </a:cubicBezTo>
                  <a:cubicBezTo>
                    <a:pt x="1" y="1"/>
                    <a:pt x="1" y="0"/>
                    <a:pt x="0" y="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40" name="Group 121"/>
          <p:cNvGrpSpPr>
            <a:grpSpLocks noChangeAspect="1"/>
          </p:cNvGrpSpPr>
          <p:nvPr/>
        </p:nvGrpSpPr>
        <p:grpSpPr bwMode="auto">
          <a:xfrm>
            <a:off x="5380942" y="1880055"/>
            <a:ext cx="1452328" cy="1236118"/>
            <a:chOff x="515" y="3088"/>
            <a:chExt cx="665" cy="566"/>
          </a:xfrm>
          <a:solidFill>
            <a:schemeClr val="bg1"/>
          </a:solidFill>
        </p:grpSpPr>
        <p:sp>
          <p:nvSpPr>
            <p:cNvPr id="41" name="Freeform 122"/>
            <p:cNvSpPr/>
            <p:nvPr/>
          </p:nvSpPr>
          <p:spPr bwMode="auto">
            <a:xfrm>
              <a:off x="706" y="3550"/>
              <a:ext cx="283" cy="104"/>
            </a:xfrm>
            <a:custGeom>
              <a:avLst/>
              <a:gdLst>
                <a:gd name="T0" fmla="*/ 269 w 340"/>
                <a:gd name="T1" fmla="*/ 71 h 125"/>
                <a:gd name="T2" fmla="*/ 269 w 340"/>
                <a:gd name="T3" fmla="*/ 12 h 125"/>
                <a:gd name="T4" fmla="*/ 266 w 340"/>
                <a:gd name="T5" fmla="*/ 3 h 125"/>
                <a:gd name="T6" fmla="*/ 257 w 340"/>
                <a:gd name="T7" fmla="*/ 0 h 125"/>
                <a:gd name="T8" fmla="*/ 83 w 340"/>
                <a:gd name="T9" fmla="*/ 0 h 125"/>
                <a:gd name="T10" fmla="*/ 74 w 340"/>
                <a:gd name="T11" fmla="*/ 3 h 125"/>
                <a:gd name="T12" fmla="*/ 71 w 340"/>
                <a:gd name="T13" fmla="*/ 12 h 125"/>
                <a:gd name="T14" fmla="*/ 71 w 340"/>
                <a:gd name="T15" fmla="*/ 71 h 125"/>
                <a:gd name="T16" fmla="*/ 2 w 340"/>
                <a:gd name="T17" fmla="*/ 108 h 125"/>
                <a:gd name="T18" fmla="*/ 1 w 340"/>
                <a:gd name="T19" fmla="*/ 110 h 125"/>
                <a:gd name="T20" fmla="*/ 0 w 340"/>
                <a:gd name="T21" fmla="*/ 112 h 125"/>
                <a:gd name="T22" fmla="*/ 0 w 340"/>
                <a:gd name="T23" fmla="*/ 120 h 125"/>
                <a:gd name="T24" fmla="*/ 1 w 340"/>
                <a:gd name="T25" fmla="*/ 124 h 125"/>
                <a:gd name="T26" fmla="*/ 5 w 340"/>
                <a:gd name="T27" fmla="*/ 125 h 125"/>
                <a:gd name="T28" fmla="*/ 335 w 340"/>
                <a:gd name="T29" fmla="*/ 125 h 125"/>
                <a:gd name="T30" fmla="*/ 339 w 340"/>
                <a:gd name="T31" fmla="*/ 124 h 125"/>
                <a:gd name="T32" fmla="*/ 340 w 340"/>
                <a:gd name="T33" fmla="*/ 120 h 125"/>
                <a:gd name="T34" fmla="*/ 340 w 340"/>
                <a:gd name="T35" fmla="*/ 112 h 125"/>
                <a:gd name="T36" fmla="*/ 339 w 340"/>
                <a:gd name="T37" fmla="*/ 110 h 125"/>
                <a:gd name="T38" fmla="*/ 338 w 340"/>
                <a:gd name="T39" fmla="*/ 108 h 125"/>
                <a:gd name="T40" fmla="*/ 269 w 340"/>
                <a:gd name="T41"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125">
                  <a:moveTo>
                    <a:pt x="269" y="71"/>
                  </a:moveTo>
                  <a:cubicBezTo>
                    <a:pt x="269" y="12"/>
                    <a:pt x="269" y="12"/>
                    <a:pt x="269" y="12"/>
                  </a:cubicBezTo>
                  <a:cubicBezTo>
                    <a:pt x="269" y="9"/>
                    <a:pt x="268" y="6"/>
                    <a:pt x="266" y="3"/>
                  </a:cubicBezTo>
                  <a:cubicBezTo>
                    <a:pt x="263" y="1"/>
                    <a:pt x="260" y="0"/>
                    <a:pt x="257" y="0"/>
                  </a:cubicBezTo>
                  <a:cubicBezTo>
                    <a:pt x="83" y="0"/>
                    <a:pt x="83" y="0"/>
                    <a:pt x="83" y="0"/>
                  </a:cubicBezTo>
                  <a:cubicBezTo>
                    <a:pt x="80" y="0"/>
                    <a:pt x="77" y="1"/>
                    <a:pt x="74" y="3"/>
                  </a:cubicBezTo>
                  <a:cubicBezTo>
                    <a:pt x="72" y="6"/>
                    <a:pt x="71" y="9"/>
                    <a:pt x="71" y="12"/>
                  </a:cubicBezTo>
                  <a:cubicBezTo>
                    <a:pt x="71" y="71"/>
                    <a:pt x="71" y="71"/>
                    <a:pt x="71" y="71"/>
                  </a:cubicBezTo>
                  <a:cubicBezTo>
                    <a:pt x="2" y="108"/>
                    <a:pt x="2" y="108"/>
                    <a:pt x="2" y="108"/>
                  </a:cubicBezTo>
                  <a:cubicBezTo>
                    <a:pt x="2" y="109"/>
                    <a:pt x="1" y="109"/>
                    <a:pt x="1" y="110"/>
                  </a:cubicBezTo>
                  <a:cubicBezTo>
                    <a:pt x="0" y="111"/>
                    <a:pt x="0" y="111"/>
                    <a:pt x="0" y="112"/>
                  </a:cubicBezTo>
                  <a:cubicBezTo>
                    <a:pt x="0" y="120"/>
                    <a:pt x="0" y="120"/>
                    <a:pt x="0" y="120"/>
                  </a:cubicBezTo>
                  <a:cubicBezTo>
                    <a:pt x="0" y="122"/>
                    <a:pt x="1" y="123"/>
                    <a:pt x="1" y="124"/>
                  </a:cubicBezTo>
                  <a:cubicBezTo>
                    <a:pt x="2" y="124"/>
                    <a:pt x="3" y="125"/>
                    <a:pt x="5" y="125"/>
                  </a:cubicBezTo>
                  <a:cubicBezTo>
                    <a:pt x="335" y="125"/>
                    <a:pt x="335" y="125"/>
                    <a:pt x="335" y="125"/>
                  </a:cubicBezTo>
                  <a:cubicBezTo>
                    <a:pt x="337" y="125"/>
                    <a:pt x="338" y="124"/>
                    <a:pt x="339" y="124"/>
                  </a:cubicBezTo>
                  <a:cubicBezTo>
                    <a:pt x="339" y="123"/>
                    <a:pt x="340" y="122"/>
                    <a:pt x="340" y="120"/>
                  </a:cubicBezTo>
                  <a:cubicBezTo>
                    <a:pt x="340" y="112"/>
                    <a:pt x="340" y="112"/>
                    <a:pt x="340" y="112"/>
                  </a:cubicBezTo>
                  <a:cubicBezTo>
                    <a:pt x="340" y="111"/>
                    <a:pt x="340" y="111"/>
                    <a:pt x="339" y="110"/>
                  </a:cubicBezTo>
                  <a:cubicBezTo>
                    <a:pt x="339" y="109"/>
                    <a:pt x="338" y="109"/>
                    <a:pt x="338" y="108"/>
                  </a:cubicBezTo>
                  <a:lnTo>
                    <a:pt x="269" y="71"/>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 name="Freeform 123"/>
            <p:cNvSpPr>
              <a:spLocks noEditPoints="1"/>
            </p:cNvSpPr>
            <p:nvPr/>
          </p:nvSpPr>
          <p:spPr bwMode="auto">
            <a:xfrm>
              <a:off x="515" y="3088"/>
              <a:ext cx="665" cy="449"/>
            </a:xfrm>
            <a:custGeom>
              <a:avLst/>
              <a:gdLst>
                <a:gd name="T0" fmla="*/ 791 w 800"/>
                <a:gd name="T1" fmla="*/ 9 h 539"/>
                <a:gd name="T2" fmla="*/ 770 w 800"/>
                <a:gd name="T3" fmla="*/ 0 h 539"/>
                <a:gd name="T4" fmla="*/ 30 w 800"/>
                <a:gd name="T5" fmla="*/ 0 h 539"/>
                <a:gd name="T6" fmla="*/ 9 w 800"/>
                <a:gd name="T7" fmla="*/ 9 h 539"/>
                <a:gd name="T8" fmla="*/ 0 w 800"/>
                <a:gd name="T9" fmla="*/ 30 h 539"/>
                <a:gd name="T10" fmla="*/ 0 w 800"/>
                <a:gd name="T11" fmla="*/ 509 h 539"/>
                <a:gd name="T12" fmla="*/ 9 w 800"/>
                <a:gd name="T13" fmla="*/ 530 h 539"/>
                <a:gd name="T14" fmla="*/ 30 w 800"/>
                <a:gd name="T15" fmla="*/ 539 h 539"/>
                <a:gd name="T16" fmla="*/ 770 w 800"/>
                <a:gd name="T17" fmla="*/ 539 h 539"/>
                <a:gd name="T18" fmla="*/ 791 w 800"/>
                <a:gd name="T19" fmla="*/ 530 h 539"/>
                <a:gd name="T20" fmla="*/ 800 w 800"/>
                <a:gd name="T21" fmla="*/ 509 h 539"/>
                <a:gd name="T22" fmla="*/ 800 w 800"/>
                <a:gd name="T23" fmla="*/ 30 h 539"/>
                <a:gd name="T24" fmla="*/ 791 w 800"/>
                <a:gd name="T25" fmla="*/ 9 h 539"/>
                <a:gd name="T26" fmla="*/ 400 w 800"/>
                <a:gd name="T27" fmla="*/ 526 h 539"/>
                <a:gd name="T28" fmla="*/ 387 w 800"/>
                <a:gd name="T29" fmla="*/ 513 h 539"/>
                <a:gd name="T30" fmla="*/ 400 w 800"/>
                <a:gd name="T31" fmla="*/ 500 h 539"/>
                <a:gd name="T32" fmla="*/ 413 w 800"/>
                <a:gd name="T33" fmla="*/ 513 h 539"/>
                <a:gd name="T34" fmla="*/ 400 w 800"/>
                <a:gd name="T35" fmla="*/ 526 h 539"/>
                <a:gd name="T36" fmla="*/ 748 w 800"/>
                <a:gd name="T37" fmla="*/ 487 h 539"/>
                <a:gd name="T38" fmla="*/ 52 w 800"/>
                <a:gd name="T39" fmla="*/ 487 h 539"/>
                <a:gd name="T40" fmla="*/ 52 w 800"/>
                <a:gd name="T41" fmla="*/ 52 h 539"/>
                <a:gd name="T42" fmla="*/ 748 w 800"/>
                <a:gd name="T43" fmla="*/ 52 h 539"/>
                <a:gd name="T44" fmla="*/ 748 w 800"/>
                <a:gd name="T45" fmla="*/ 487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0" h="539">
                  <a:moveTo>
                    <a:pt x="791" y="9"/>
                  </a:moveTo>
                  <a:cubicBezTo>
                    <a:pt x="785" y="3"/>
                    <a:pt x="778" y="0"/>
                    <a:pt x="770" y="0"/>
                  </a:cubicBezTo>
                  <a:cubicBezTo>
                    <a:pt x="30" y="0"/>
                    <a:pt x="30" y="0"/>
                    <a:pt x="30" y="0"/>
                  </a:cubicBezTo>
                  <a:cubicBezTo>
                    <a:pt x="22" y="0"/>
                    <a:pt x="15" y="3"/>
                    <a:pt x="9" y="9"/>
                  </a:cubicBezTo>
                  <a:cubicBezTo>
                    <a:pt x="3" y="15"/>
                    <a:pt x="0" y="23"/>
                    <a:pt x="0" y="30"/>
                  </a:cubicBezTo>
                  <a:cubicBezTo>
                    <a:pt x="0" y="509"/>
                    <a:pt x="0" y="509"/>
                    <a:pt x="0" y="509"/>
                  </a:cubicBezTo>
                  <a:cubicBezTo>
                    <a:pt x="0" y="517"/>
                    <a:pt x="3" y="525"/>
                    <a:pt x="9" y="530"/>
                  </a:cubicBezTo>
                  <a:cubicBezTo>
                    <a:pt x="15" y="536"/>
                    <a:pt x="22" y="539"/>
                    <a:pt x="30" y="539"/>
                  </a:cubicBezTo>
                  <a:cubicBezTo>
                    <a:pt x="770" y="539"/>
                    <a:pt x="770" y="539"/>
                    <a:pt x="770" y="539"/>
                  </a:cubicBezTo>
                  <a:cubicBezTo>
                    <a:pt x="778" y="539"/>
                    <a:pt x="785" y="536"/>
                    <a:pt x="791" y="530"/>
                  </a:cubicBezTo>
                  <a:cubicBezTo>
                    <a:pt x="797" y="525"/>
                    <a:pt x="800" y="517"/>
                    <a:pt x="800" y="509"/>
                  </a:cubicBezTo>
                  <a:cubicBezTo>
                    <a:pt x="800" y="30"/>
                    <a:pt x="800" y="30"/>
                    <a:pt x="800" y="30"/>
                  </a:cubicBezTo>
                  <a:cubicBezTo>
                    <a:pt x="800" y="23"/>
                    <a:pt x="797" y="15"/>
                    <a:pt x="791" y="9"/>
                  </a:cubicBezTo>
                  <a:close/>
                  <a:moveTo>
                    <a:pt x="400" y="526"/>
                  </a:moveTo>
                  <a:cubicBezTo>
                    <a:pt x="393" y="526"/>
                    <a:pt x="387" y="521"/>
                    <a:pt x="387" y="513"/>
                  </a:cubicBezTo>
                  <a:cubicBezTo>
                    <a:pt x="387" y="506"/>
                    <a:pt x="393" y="500"/>
                    <a:pt x="400" y="500"/>
                  </a:cubicBezTo>
                  <a:cubicBezTo>
                    <a:pt x="407" y="500"/>
                    <a:pt x="413" y="506"/>
                    <a:pt x="413" y="513"/>
                  </a:cubicBezTo>
                  <a:cubicBezTo>
                    <a:pt x="413" y="521"/>
                    <a:pt x="407" y="526"/>
                    <a:pt x="400" y="526"/>
                  </a:cubicBezTo>
                  <a:close/>
                  <a:moveTo>
                    <a:pt x="748" y="487"/>
                  </a:moveTo>
                  <a:cubicBezTo>
                    <a:pt x="52" y="487"/>
                    <a:pt x="52" y="487"/>
                    <a:pt x="52" y="487"/>
                  </a:cubicBezTo>
                  <a:cubicBezTo>
                    <a:pt x="52" y="52"/>
                    <a:pt x="52" y="52"/>
                    <a:pt x="52" y="52"/>
                  </a:cubicBezTo>
                  <a:cubicBezTo>
                    <a:pt x="748" y="52"/>
                    <a:pt x="748" y="52"/>
                    <a:pt x="748" y="52"/>
                  </a:cubicBezTo>
                  <a:lnTo>
                    <a:pt x="748" y="487"/>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 name="Freeform 124"/>
            <p:cNvSpPr/>
            <p:nvPr/>
          </p:nvSpPr>
          <p:spPr bwMode="auto">
            <a:xfrm>
              <a:off x="646" y="3459"/>
              <a:ext cx="56" cy="9"/>
            </a:xfrm>
            <a:custGeom>
              <a:avLst/>
              <a:gdLst>
                <a:gd name="T0" fmla="*/ 6 w 67"/>
                <a:gd name="T1" fmla="*/ 0 h 11"/>
                <a:gd name="T2" fmla="*/ 2 w 67"/>
                <a:gd name="T3" fmla="*/ 2 h 11"/>
                <a:gd name="T4" fmla="*/ 0 w 67"/>
                <a:gd name="T5" fmla="*/ 6 h 11"/>
                <a:gd name="T6" fmla="*/ 0 w 67"/>
                <a:gd name="T7" fmla="*/ 11 h 11"/>
                <a:gd name="T8" fmla="*/ 67 w 67"/>
                <a:gd name="T9" fmla="*/ 11 h 11"/>
                <a:gd name="T10" fmla="*/ 67 w 67"/>
                <a:gd name="T11" fmla="*/ 6 h 11"/>
                <a:gd name="T12" fmla="*/ 65 w 67"/>
                <a:gd name="T13" fmla="*/ 2 h 11"/>
                <a:gd name="T14" fmla="*/ 61 w 67"/>
                <a:gd name="T15" fmla="*/ 0 h 11"/>
                <a:gd name="T16" fmla="*/ 6 w 67"/>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1">
                  <a:moveTo>
                    <a:pt x="6" y="0"/>
                  </a:moveTo>
                  <a:cubicBezTo>
                    <a:pt x="4" y="0"/>
                    <a:pt x="3" y="1"/>
                    <a:pt x="2" y="2"/>
                  </a:cubicBezTo>
                  <a:cubicBezTo>
                    <a:pt x="0" y="3"/>
                    <a:pt x="0" y="5"/>
                    <a:pt x="0" y="6"/>
                  </a:cubicBezTo>
                  <a:cubicBezTo>
                    <a:pt x="0" y="11"/>
                    <a:pt x="0" y="11"/>
                    <a:pt x="0" y="11"/>
                  </a:cubicBezTo>
                  <a:cubicBezTo>
                    <a:pt x="67" y="11"/>
                    <a:pt x="67" y="11"/>
                    <a:pt x="67" y="11"/>
                  </a:cubicBezTo>
                  <a:cubicBezTo>
                    <a:pt x="67" y="6"/>
                    <a:pt x="67" y="6"/>
                    <a:pt x="67" y="6"/>
                  </a:cubicBezTo>
                  <a:cubicBezTo>
                    <a:pt x="67" y="5"/>
                    <a:pt x="66" y="3"/>
                    <a:pt x="65" y="2"/>
                  </a:cubicBezTo>
                  <a:cubicBezTo>
                    <a:pt x="64" y="1"/>
                    <a:pt x="62" y="0"/>
                    <a:pt x="61" y="0"/>
                  </a:cubicBezTo>
                  <a:lnTo>
                    <a:pt x="6"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 name="Freeform 125"/>
            <p:cNvSpPr/>
            <p:nvPr/>
          </p:nvSpPr>
          <p:spPr bwMode="auto">
            <a:xfrm>
              <a:off x="715" y="3395"/>
              <a:ext cx="55" cy="73"/>
            </a:xfrm>
            <a:custGeom>
              <a:avLst/>
              <a:gdLst>
                <a:gd name="T0" fmla="*/ 6 w 67"/>
                <a:gd name="T1" fmla="*/ 0 h 88"/>
                <a:gd name="T2" fmla="*/ 2 w 67"/>
                <a:gd name="T3" fmla="*/ 1 h 88"/>
                <a:gd name="T4" fmla="*/ 0 w 67"/>
                <a:gd name="T5" fmla="*/ 6 h 88"/>
                <a:gd name="T6" fmla="*/ 0 w 67"/>
                <a:gd name="T7" fmla="*/ 88 h 88"/>
                <a:gd name="T8" fmla="*/ 67 w 67"/>
                <a:gd name="T9" fmla="*/ 88 h 88"/>
                <a:gd name="T10" fmla="*/ 67 w 67"/>
                <a:gd name="T11" fmla="*/ 6 h 88"/>
                <a:gd name="T12" fmla="*/ 65 w 67"/>
                <a:gd name="T13" fmla="*/ 1 h 88"/>
                <a:gd name="T14" fmla="*/ 61 w 67"/>
                <a:gd name="T15" fmla="*/ 0 h 88"/>
                <a:gd name="T16" fmla="*/ 6 w 67"/>
                <a:gd name="T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8">
                  <a:moveTo>
                    <a:pt x="6" y="0"/>
                  </a:moveTo>
                  <a:cubicBezTo>
                    <a:pt x="4" y="0"/>
                    <a:pt x="3" y="0"/>
                    <a:pt x="2" y="1"/>
                  </a:cubicBezTo>
                  <a:cubicBezTo>
                    <a:pt x="0" y="3"/>
                    <a:pt x="0" y="4"/>
                    <a:pt x="0" y="6"/>
                  </a:cubicBezTo>
                  <a:cubicBezTo>
                    <a:pt x="0" y="88"/>
                    <a:pt x="0" y="88"/>
                    <a:pt x="0" y="88"/>
                  </a:cubicBezTo>
                  <a:cubicBezTo>
                    <a:pt x="67" y="88"/>
                    <a:pt x="67" y="88"/>
                    <a:pt x="67" y="88"/>
                  </a:cubicBezTo>
                  <a:cubicBezTo>
                    <a:pt x="67" y="6"/>
                    <a:pt x="67" y="6"/>
                    <a:pt x="67" y="6"/>
                  </a:cubicBezTo>
                  <a:cubicBezTo>
                    <a:pt x="67" y="4"/>
                    <a:pt x="66" y="3"/>
                    <a:pt x="65" y="1"/>
                  </a:cubicBezTo>
                  <a:cubicBezTo>
                    <a:pt x="64" y="0"/>
                    <a:pt x="62" y="0"/>
                    <a:pt x="61" y="0"/>
                  </a:cubicBezTo>
                  <a:lnTo>
                    <a:pt x="6"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 name="Freeform 126"/>
            <p:cNvSpPr/>
            <p:nvPr/>
          </p:nvSpPr>
          <p:spPr bwMode="auto">
            <a:xfrm>
              <a:off x="783" y="3368"/>
              <a:ext cx="55" cy="100"/>
            </a:xfrm>
            <a:custGeom>
              <a:avLst/>
              <a:gdLst>
                <a:gd name="T0" fmla="*/ 6 w 67"/>
                <a:gd name="T1" fmla="*/ 0 h 120"/>
                <a:gd name="T2" fmla="*/ 2 w 67"/>
                <a:gd name="T3" fmla="*/ 2 h 120"/>
                <a:gd name="T4" fmla="*/ 0 w 67"/>
                <a:gd name="T5" fmla="*/ 6 h 120"/>
                <a:gd name="T6" fmla="*/ 0 w 67"/>
                <a:gd name="T7" fmla="*/ 120 h 120"/>
                <a:gd name="T8" fmla="*/ 67 w 67"/>
                <a:gd name="T9" fmla="*/ 120 h 120"/>
                <a:gd name="T10" fmla="*/ 67 w 67"/>
                <a:gd name="T11" fmla="*/ 6 h 120"/>
                <a:gd name="T12" fmla="*/ 65 w 67"/>
                <a:gd name="T13" fmla="*/ 2 h 120"/>
                <a:gd name="T14" fmla="*/ 61 w 67"/>
                <a:gd name="T15" fmla="*/ 0 h 120"/>
                <a:gd name="T16" fmla="*/ 6 w 67"/>
                <a:gd name="T1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20">
                  <a:moveTo>
                    <a:pt x="6" y="0"/>
                  </a:moveTo>
                  <a:cubicBezTo>
                    <a:pt x="4" y="0"/>
                    <a:pt x="3" y="0"/>
                    <a:pt x="2" y="2"/>
                  </a:cubicBezTo>
                  <a:cubicBezTo>
                    <a:pt x="0" y="3"/>
                    <a:pt x="0" y="4"/>
                    <a:pt x="0" y="6"/>
                  </a:cubicBezTo>
                  <a:cubicBezTo>
                    <a:pt x="0" y="120"/>
                    <a:pt x="0" y="120"/>
                    <a:pt x="0" y="120"/>
                  </a:cubicBezTo>
                  <a:cubicBezTo>
                    <a:pt x="67" y="120"/>
                    <a:pt x="67" y="120"/>
                    <a:pt x="67" y="120"/>
                  </a:cubicBezTo>
                  <a:cubicBezTo>
                    <a:pt x="67" y="6"/>
                    <a:pt x="67" y="6"/>
                    <a:pt x="67" y="6"/>
                  </a:cubicBezTo>
                  <a:cubicBezTo>
                    <a:pt x="67" y="4"/>
                    <a:pt x="66" y="3"/>
                    <a:pt x="65" y="2"/>
                  </a:cubicBezTo>
                  <a:cubicBezTo>
                    <a:pt x="64" y="0"/>
                    <a:pt x="62" y="0"/>
                    <a:pt x="61" y="0"/>
                  </a:cubicBezTo>
                  <a:lnTo>
                    <a:pt x="6"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 name="Freeform 127"/>
            <p:cNvSpPr/>
            <p:nvPr/>
          </p:nvSpPr>
          <p:spPr bwMode="auto">
            <a:xfrm>
              <a:off x="851" y="3379"/>
              <a:ext cx="56" cy="89"/>
            </a:xfrm>
            <a:custGeom>
              <a:avLst/>
              <a:gdLst>
                <a:gd name="T0" fmla="*/ 6 w 67"/>
                <a:gd name="T1" fmla="*/ 0 h 107"/>
                <a:gd name="T2" fmla="*/ 2 w 67"/>
                <a:gd name="T3" fmla="*/ 2 h 107"/>
                <a:gd name="T4" fmla="*/ 0 w 67"/>
                <a:gd name="T5" fmla="*/ 6 h 107"/>
                <a:gd name="T6" fmla="*/ 0 w 67"/>
                <a:gd name="T7" fmla="*/ 107 h 107"/>
                <a:gd name="T8" fmla="*/ 67 w 67"/>
                <a:gd name="T9" fmla="*/ 107 h 107"/>
                <a:gd name="T10" fmla="*/ 67 w 67"/>
                <a:gd name="T11" fmla="*/ 6 h 107"/>
                <a:gd name="T12" fmla="*/ 65 w 67"/>
                <a:gd name="T13" fmla="*/ 2 h 107"/>
                <a:gd name="T14" fmla="*/ 61 w 67"/>
                <a:gd name="T15" fmla="*/ 0 h 107"/>
                <a:gd name="T16" fmla="*/ 6 w 67"/>
                <a:gd name="T1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07">
                  <a:moveTo>
                    <a:pt x="6" y="0"/>
                  </a:moveTo>
                  <a:cubicBezTo>
                    <a:pt x="5" y="0"/>
                    <a:pt x="3" y="0"/>
                    <a:pt x="2" y="2"/>
                  </a:cubicBezTo>
                  <a:cubicBezTo>
                    <a:pt x="0" y="3"/>
                    <a:pt x="0" y="5"/>
                    <a:pt x="0" y="6"/>
                  </a:cubicBezTo>
                  <a:cubicBezTo>
                    <a:pt x="0" y="107"/>
                    <a:pt x="0" y="107"/>
                    <a:pt x="0" y="107"/>
                  </a:cubicBezTo>
                  <a:cubicBezTo>
                    <a:pt x="67" y="107"/>
                    <a:pt x="67" y="107"/>
                    <a:pt x="67" y="107"/>
                  </a:cubicBezTo>
                  <a:cubicBezTo>
                    <a:pt x="67" y="6"/>
                    <a:pt x="67" y="6"/>
                    <a:pt x="67" y="6"/>
                  </a:cubicBezTo>
                  <a:cubicBezTo>
                    <a:pt x="67" y="5"/>
                    <a:pt x="66" y="3"/>
                    <a:pt x="65" y="2"/>
                  </a:cubicBezTo>
                  <a:cubicBezTo>
                    <a:pt x="64" y="0"/>
                    <a:pt x="62" y="0"/>
                    <a:pt x="61" y="0"/>
                  </a:cubicBezTo>
                  <a:lnTo>
                    <a:pt x="6"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 name="Freeform 128"/>
            <p:cNvSpPr/>
            <p:nvPr/>
          </p:nvSpPr>
          <p:spPr bwMode="auto">
            <a:xfrm>
              <a:off x="919" y="3337"/>
              <a:ext cx="56" cy="131"/>
            </a:xfrm>
            <a:custGeom>
              <a:avLst/>
              <a:gdLst>
                <a:gd name="T0" fmla="*/ 6 w 67"/>
                <a:gd name="T1" fmla="*/ 0 h 158"/>
                <a:gd name="T2" fmla="*/ 2 w 67"/>
                <a:gd name="T3" fmla="*/ 1 h 158"/>
                <a:gd name="T4" fmla="*/ 0 w 67"/>
                <a:gd name="T5" fmla="*/ 6 h 158"/>
                <a:gd name="T6" fmla="*/ 0 w 67"/>
                <a:gd name="T7" fmla="*/ 158 h 158"/>
                <a:gd name="T8" fmla="*/ 67 w 67"/>
                <a:gd name="T9" fmla="*/ 158 h 158"/>
                <a:gd name="T10" fmla="*/ 67 w 67"/>
                <a:gd name="T11" fmla="*/ 6 h 158"/>
                <a:gd name="T12" fmla="*/ 65 w 67"/>
                <a:gd name="T13" fmla="*/ 1 h 158"/>
                <a:gd name="T14" fmla="*/ 61 w 67"/>
                <a:gd name="T15" fmla="*/ 0 h 158"/>
                <a:gd name="T16" fmla="*/ 6 w 67"/>
                <a:gd name="T1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58">
                  <a:moveTo>
                    <a:pt x="6" y="0"/>
                  </a:moveTo>
                  <a:cubicBezTo>
                    <a:pt x="5" y="0"/>
                    <a:pt x="3" y="0"/>
                    <a:pt x="2" y="1"/>
                  </a:cubicBezTo>
                  <a:cubicBezTo>
                    <a:pt x="0" y="3"/>
                    <a:pt x="0" y="4"/>
                    <a:pt x="0" y="6"/>
                  </a:cubicBezTo>
                  <a:cubicBezTo>
                    <a:pt x="0" y="158"/>
                    <a:pt x="0" y="158"/>
                    <a:pt x="0" y="158"/>
                  </a:cubicBezTo>
                  <a:cubicBezTo>
                    <a:pt x="67" y="158"/>
                    <a:pt x="67" y="158"/>
                    <a:pt x="67" y="158"/>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 name="Freeform 129"/>
            <p:cNvSpPr/>
            <p:nvPr/>
          </p:nvSpPr>
          <p:spPr bwMode="auto">
            <a:xfrm>
              <a:off x="987" y="3284"/>
              <a:ext cx="56" cy="184"/>
            </a:xfrm>
            <a:custGeom>
              <a:avLst/>
              <a:gdLst>
                <a:gd name="T0" fmla="*/ 6 w 67"/>
                <a:gd name="T1" fmla="*/ 0 h 222"/>
                <a:gd name="T2" fmla="*/ 2 w 67"/>
                <a:gd name="T3" fmla="*/ 1 h 222"/>
                <a:gd name="T4" fmla="*/ 0 w 67"/>
                <a:gd name="T5" fmla="*/ 6 h 222"/>
                <a:gd name="T6" fmla="*/ 0 w 67"/>
                <a:gd name="T7" fmla="*/ 222 h 222"/>
                <a:gd name="T8" fmla="*/ 67 w 67"/>
                <a:gd name="T9" fmla="*/ 222 h 222"/>
                <a:gd name="T10" fmla="*/ 67 w 67"/>
                <a:gd name="T11" fmla="*/ 6 h 222"/>
                <a:gd name="T12" fmla="*/ 65 w 67"/>
                <a:gd name="T13" fmla="*/ 1 h 222"/>
                <a:gd name="T14" fmla="*/ 61 w 67"/>
                <a:gd name="T15" fmla="*/ 0 h 222"/>
                <a:gd name="T16" fmla="*/ 6 w 67"/>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22">
                  <a:moveTo>
                    <a:pt x="6" y="0"/>
                  </a:moveTo>
                  <a:cubicBezTo>
                    <a:pt x="5" y="0"/>
                    <a:pt x="3" y="0"/>
                    <a:pt x="2" y="1"/>
                  </a:cubicBezTo>
                  <a:cubicBezTo>
                    <a:pt x="1" y="3"/>
                    <a:pt x="0" y="4"/>
                    <a:pt x="0" y="6"/>
                  </a:cubicBezTo>
                  <a:cubicBezTo>
                    <a:pt x="0" y="222"/>
                    <a:pt x="0" y="222"/>
                    <a:pt x="0" y="222"/>
                  </a:cubicBezTo>
                  <a:cubicBezTo>
                    <a:pt x="67" y="222"/>
                    <a:pt x="67" y="222"/>
                    <a:pt x="67" y="222"/>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 name="Freeform 130"/>
            <p:cNvSpPr/>
            <p:nvPr/>
          </p:nvSpPr>
          <p:spPr bwMode="auto">
            <a:xfrm>
              <a:off x="610" y="3178"/>
              <a:ext cx="475" cy="289"/>
            </a:xfrm>
            <a:custGeom>
              <a:avLst/>
              <a:gdLst>
                <a:gd name="T0" fmla="*/ 572 w 572"/>
                <a:gd name="T1" fmla="*/ 7 h 347"/>
                <a:gd name="T2" fmla="*/ 571 w 572"/>
                <a:gd name="T3" fmla="*/ 2 h 347"/>
                <a:gd name="T4" fmla="*/ 567 w 572"/>
                <a:gd name="T5" fmla="*/ 1 h 347"/>
                <a:gd name="T6" fmla="*/ 500 w 572"/>
                <a:gd name="T7" fmla="*/ 20 h 347"/>
                <a:gd name="T8" fmla="*/ 497 w 572"/>
                <a:gd name="T9" fmla="*/ 23 h 347"/>
                <a:gd name="T10" fmla="*/ 498 w 572"/>
                <a:gd name="T11" fmla="*/ 27 h 347"/>
                <a:gd name="T12" fmla="*/ 506 w 572"/>
                <a:gd name="T13" fmla="*/ 37 h 347"/>
                <a:gd name="T14" fmla="*/ 302 w 572"/>
                <a:gd name="T15" fmla="*/ 196 h 347"/>
                <a:gd name="T16" fmla="*/ 190 w 572"/>
                <a:gd name="T17" fmla="*/ 148 h 347"/>
                <a:gd name="T18" fmla="*/ 2 w 572"/>
                <a:gd name="T19" fmla="*/ 327 h 347"/>
                <a:gd name="T20" fmla="*/ 0 w 572"/>
                <a:gd name="T21" fmla="*/ 331 h 347"/>
                <a:gd name="T22" fmla="*/ 2 w 572"/>
                <a:gd name="T23" fmla="*/ 336 h 347"/>
                <a:gd name="T24" fmla="*/ 10 w 572"/>
                <a:gd name="T25" fmla="*/ 345 h 347"/>
                <a:gd name="T26" fmla="*/ 15 w 572"/>
                <a:gd name="T27" fmla="*/ 347 h 347"/>
                <a:gd name="T28" fmla="*/ 19 w 572"/>
                <a:gd name="T29" fmla="*/ 345 h 347"/>
                <a:gd name="T30" fmla="*/ 195 w 572"/>
                <a:gd name="T31" fmla="*/ 178 h 347"/>
                <a:gd name="T32" fmla="*/ 306 w 572"/>
                <a:gd name="T33" fmla="*/ 225 h 347"/>
                <a:gd name="T34" fmla="*/ 521 w 572"/>
                <a:gd name="T35" fmla="*/ 57 h 347"/>
                <a:gd name="T36" fmla="*/ 529 w 572"/>
                <a:gd name="T37" fmla="*/ 68 h 347"/>
                <a:gd name="T38" fmla="*/ 533 w 572"/>
                <a:gd name="T39" fmla="*/ 69 h 347"/>
                <a:gd name="T40" fmla="*/ 536 w 572"/>
                <a:gd name="T41" fmla="*/ 67 h 347"/>
                <a:gd name="T42" fmla="*/ 572 w 572"/>
                <a:gd name="T43" fmla="*/ 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2" h="347">
                  <a:moveTo>
                    <a:pt x="572" y="7"/>
                  </a:moveTo>
                  <a:cubicBezTo>
                    <a:pt x="572" y="5"/>
                    <a:pt x="572" y="4"/>
                    <a:pt x="571" y="2"/>
                  </a:cubicBezTo>
                  <a:cubicBezTo>
                    <a:pt x="570" y="1"/>
                    <a:pt x="568" y="0"/>
                    <a:pt x="567" y="1"/>
                  </a:cubicBezTo>
                  <a:cubicBezTo>
                    <a:pt x="500" y="20"/>
                    <a:pt x="500" y="20"/>
                    <a:pt x="500" y="20"/>
                  </a:cubicBezTo>
                  <a:cubicBezTo>
                    <a:pt x="498" y="21"/>
                    <a:pt x="497" y="22"/>
                    <a:pt x="497" y="23"/>
                  </a:cubicBezTo>
                  <a:cubicBezTo>
                    <a:pt x="496" y="25"/>
                    <a:pt x="497" y="26"/>
                    <a:pt x="498" y="27"/>
                  </a:cubicBezTo>
                  <a:cubicBezTo>
                    <a:pt x="506" y="37"/>
                    <a:pt x="506" y="37"/>
                    <a:pt x="506" y="37"/>
                  </a:cubicBezTo>
                  <a:cubicBezTo>
                    <a:pt x="302" y="196"/>
                    <a:pt x="302" y="196"/>
                    <a:pt x="302" y="196"/>
                  </a:cubicBezTo>
                  <a:cubicBezTo>
                    <a:pt x="190" y="148"/>
                    <a:pt x="190" y="148"/>
                    <a:pt x="190" y="148"/>
                  </a:cubicBezTo>
                  <a:cubicBezTo>
                    <a:pt x="2" y="327"/>
                    <a:pt x="2" y="327"/>
                    <a:pt x="2" y="327"/>
                  </a:cubicBezTo>
                  <a:cubicBezTo>
                    <a:pt x="1" y="328"/>
                    <a:pt x="0" y="329"/>
                    <a:pt x="0" y="331"/>
                  </a:cubicBezTo>
                  <a:cubicBezTo>
                    <a:pt x="0" y="333"/>
                    <a:pt x="0" y="334"/>
                    <a:pt x="2" y="336"/>
                  </a:cubicBezTo>
                  <a:cubicBezTo>
                    <a:pt x="10" y="345"/>
                    <a:pt x="10" y="345"/>
                    <a:pt x="10" y="345"/>
                  </a:cubicBezTo>
                  <a:cubicBezTo>
                    <a:pt x="11" y="346"/>
                    <a:pt x="13" y="347"/>
                    <a:pt x="15" y="347"/>
                  </a:cubicBezTo>
                  <a:cubicBezTo>
                    <a:pt x="16" y="347"/>
                    <a:pt x="18" y="346"/>
                    <a:pt x="19" y="345"/>
                  </a:cubicBezTo>
                  <a:cubicBezTo>
                    <a:pt x="195" y="178"/>
                    <a:pt x="195" y="178"/>
                    <a:pt x="195" y="178"/>
                  </a:cubicBezTo>
                  <a:cubicBezTo>
                    <a:pt x="306" y="225"/>
                    <a:pt x="306" y="225"/>
                    <a:pt x="306" y="225"/>
                  </a:cubicBezTo>
                  <a:cubicBezTo>
                    <a:pt x="521" y="57"/>
                    <a:pt x="521" y="57"/>
                    <a:pt x="521" y="57"/>
                  </a:cubicBezTo>
                  <a:cubicBezTo>
                    <a:pt x="529" y="68"/>
                    <a:pt x="529" y="68"/>
                    <a:pt x="529" y="68"/>
                  </a:cubicBezTo>
                  <a:cubicBezTo>
                    <a:pt x="530" y="69"/>
                    <a:pt x="531" y="69"/>
                    <a:pt x="533" y="69"/>
                  </a:cubicBezTo>
                  <a:cubicBezTo>
                    <a:pt x="534" y="69"/>
                    <a:pt x="535" y="68"/>
                    <a:pt x="536" y="67"/>
                  </a:cubicBezTo>
                  <a:lnTo>
                    <a:pt x="572" y="7"/>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50" name="矩形 49"/>
          <p:cNvSpPr/>
          <p:nvPr/>
        </p:nvSpPr>
        <p:spPr>
          <a:xfrm>
            <a:off x="5232918" y="3652113"/>
            <a:ext cx="1706880" cy="460375"/>
          </a:xfrm>
          <a:prstGeom prst="rect">
            <a:avLst/>
          </a:prstGeom>
        </p:spPr>
        <p:txBody>
          <a:bodyPr wrap="none">
            <a:spAutoFit/>
          </a:bodyPr>
          <a:lstStyle/>
          <a:p>
            <a:pPr algn="ctr"/>
            <a:r>
              <a:rPr lang="zh-CN" altLang="en-US" sz="2400" b="1" dirty="0">
                <a:solidFill>
                  <a:schemeClr val="bg1"/>
                </a:solidFill>
              </a:rPr>
              <a:t>可行性分析</a:t>
            </a:r>
          </a:p>
        </p:txBody>
      </p:sp>
      <p:sp>
        <p:nvSpPr>
          <p:cNvPr id="52" name="矩形 51"/>
          <p:cNvSpPr/>
          <p:nvPr/>
        </p:nvSpPr>
        <p:spPr>
          <a:xfrm>
            <a:off x="8489196" y="3652113"/>
            <a:ext cx="2031325" cy="461665"/>
          </a:xfrm>
          <a:prstGeom prst="rect">
            <a:avLst/>
          </a:prstGeom>
        </p:spPr>
        <p:txBody>
          <a:bodyPr wrap="none">
            <a:spAutoFit/>
          </a:bodyPr>
          <a:lstStyle/>
          <a:p>
            <a:pPr algn="ctr"/>
            <a:r>
              <a:rPr lang="zh-CN" altLang="en-US" sz="2400" b="1" dirty="0">
                <a:solidFill>
                  <a:schemeClr val="bg1"/>
                </a:solidFill>
              </a:rPr>
              <a:t>系统流程分析</a:t>
            </a:r>
          </a:p>
        </p:txBody>
      </p:sp>
      <p:sp>
        <p:nvSpPr>
          <p:cNvPr id="54" name="矩形 53"/>
          <p:cNvSpPr/>
          <p:nvPr/>
        </p:nvSpPr>
        <p:spPr>
          <a:xfrm>
            <a:off x="2037233" y="3652113"/>
            <a:ext cx="1415772" cy="461665"/>
          </a:xfrm>
          <a:prstGeom prst="rect">
            <a:avLst/>
          </a:prstGeom>
        </p:spPr>
        <p:txBody>
          <a:bodyPr wrap="none">
            <a:spAutoFit/>
          </a:bodyPr>
          <a:lstStyle/>
          <a:p>
            <a:pPr algn="ctr"/>
            <a:r>
              <a:rPr lang="zh-CN" altLang="en-US" sz="2400" b="1" dirty="0">
                <a:solidFill>
                  <a:schemeClr val="bg1"/>
                </a:solidFill>
              </a:rPr>
              <a:t>需求分析</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 name="文本框 2"/>
          <p:cNvSpPr txBox="1"/>
          <p:nvPr/>
        </p:nvSpPr>
        <p:spPr>
          <a:xfrm>
            <a:off x="822780" y="17961"/>
            <a:ext cx="3418173" cy="584775"/>
          </a:xfrm>
          <a:prstGeom prst="rect">
            <a:avLst/>
          </a:prstGeom>
          <a:noFill/>
        </p:spPr>
        <p:txBody>
          <a:bodyPr wrap="square" rtlCol="0">
            <a:spAutoFit/>
          </a:bodyPr>
          <a:lstStyle/>
          <a:p>
            <a:pPr lvl="0">
              <a:defRPr/>
            </a:pPr>
            <a:r>
              <a:rPr lang="zh-CN" altLang="en-US" sz="3200" kern="0" dirty="0">
                <a:solidFill>
                  <a:schemeClr val="bg1"/>
                </a:solidFill>
                <a:latin typeface="黑体" panose="02010609060101010101" charset="-122"/>
                <a:ea typeface="黑体" panose="02010609060101010101" charset="-122"/>
              </a:rPr>
              <a:t>系统总体结构图</a:t>
            </a:r>
            <a:endParaRPr kumimoji="0" lang="zh-CN"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8434" name="Rectangle 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8435" name="Rectangle 3"/>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4">
            <a:extLst>
              <a:ext uri="{FF2B5EF4-FFF2-40B4-BE49-F238E27FC236}">
                <a16:creationId xmlns:a16="http://schemas.microsoft.com/office/drawing/2014/main" xmlns="" id="{19550C48-C97D-19EF-4C34-8654234536CB}"/>
              </a:ext>
            </a:extLst>
          </p:cNvPr>
          <p:cNvSpPr>
            <a:spLocks noChangeArrowheads="1"/>
          </p:cNvSpPr>
          <p:nvPr/>
        </p:nvSpPr>
        <p:spPr bwMode="auto">
          <a:xfrm>
            <a:off x="4240953" y="1206631"/>
            <a:ext cx="12192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Rectangle 2">
            <a:extLst>
              <a:ext uri="{FF2B5EF4-FFF2-40B4-BE49-F238E27FC236}">
                <a16:creationId xmlns:a16="http://schemas.microsoft.com/office/drawing/2014/main" xmlns="" id="{06658AE9-4AD1-1D55-147A-9123B03793E7}"/>
              </a:ext>
            </a:extLst>
          </p:cNvPr>
          <p:cNvSpPr>
            <a:spLocks noChangeArrowheads="1"/>
          </p:cNvSpPr>
          <p:nvPr/>
        </p:nvSpPr>
        <p:spPr bwMode="auto">
          <a:xfrm>
            <a:off x="3101419" y="867266"/>
            <a:ext cx="12192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7410" name="Rectangle 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7409" name="Object 1"/>
          <p:cNvGraphicFramePr>
            <a:graphicFrameLocks noChangeAspect="1"/>
          </p:cNvGraphicFramePr>
          <p:nvPr/>
        </p:nvGraphicFramePr>
        <p:xfrm>
          <a:off x="3657600" y="867266"/>
          <a:ext cx="5343525" cy="5324475"/>
        </p:xfrm>
        <a:graphic>
          <a:graphicData uri="http://schemas.openxmlformats.org/presentationml/2006/ole">
            <p:oleObj spid="_x0000_s17409" name="Visio" r:id="rId3" imgW="5341797" imgH="5311061" progId="Visio.Drawing.15">
              <p:embed/>
            </p:oleObj>
          </a:graphicData>
        </a:graphic>
      </p:graphicFrame>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DYyMzhiYWRjYjYzNTIzOWFjMjEwYTUwODJlN2RkZjgifQ=="/>
</p:tagLst>
</file>

<file path=ppt/theme/theme1.xml><?xml version="1.0" encoding="utf-8"?>
<a:theme xmlns:a="http://schemas.openxmlformats.org/drawingml/2006/main" name="office 1">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4">
      <a:majorFont>
        <a:latin typeface="Segoe UI"/>
        <a:ea typeface="微软雅黑"/>
        <a:cs typeface=""/>
      </a:majorFont>
      <a:minorFont>
        <a:latin typeface="Segoe U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TotalTime>
  <Words>1866</Words>
  <Application>Microsoft Office PowerPoint</Application>
  <PresentationFormat>自定义</PresentationFormat>
  <Paragraphs>68</Paragraphs>
  <Slides>18</Slides>
  <Notes>7</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18</vt:i4>
      </vt:variant>
    </vt:vector>
  </HeadingPairs>
  <TitlesOfParts>
    <vt:vector size="20" baseType="lpstr">
      <vt:lpstr>office 1</vt:lpstr>
      <vt:lpstr>Microsoft Visio 绘图</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tukuppt</dc:title>
  <dc:subject>熊猫办公</dc:subject>
  <dc:creator>www.tukuppt.com</dc:creator>
  <cp:keywords>tukuppt</cp:keywords>
  <cp:lastModifiedBy>Administrator</cp:lastModifiedBy>
  <cp:revision>30</cp:revision>
  <dcterms:created xsi:type="dcterms:W3CDTF">2019-12-31T02:46:00Z</dcterms:created>
  <dcterms:modified xsi:type="dcterms:W3CDTF">2023-03-06T11:37:01Z</dcterms:modified>
  <cp:category>tukuppt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2052-11.1.0.12651</vt:lpwstr>
  </property>
  <property fmtid="{D5CDD505-2E9C-101B-9397-08002B2CF9AE}" pid="3" name="ICV">
    <vt:lpwstr>29304BF3E5CB4117AFF9DD670E5FAF90</vt:lpwstr>
  </property>
</Properties>
</file>

<file path=docProps/thumbnail.jpeg>
</file>